
<file path=[Content_Types].xml><?xml version="1.0" encoding="utf-8"?>
<Types xmlns="http://schemas.openxmlformats.org/package/2006/content-types">
  <Default Extension="xml" ContentType="application/xml"/>
  <Default Extension="mov" ContentType="video/quicktime"/>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660" r:id="rId2"/>
  </p:sldMasterIdLst>
  <p:notesMasterIdLst>
    <p:notesMasterId r:id="rId18"/>
  </p:notesMasterIdLst>
  <p:sldIdLst>
    <p:sldId id="256" r:id="rId3"/>
    <p:sldId id="269" r:id="rId4"/>
    <p:sldId id="270" r:id="rId5"/>
    <p:sldId id="271" r:id="rId6"/>
    <p:sldId id="272" r:id="rId7"/>
    <p:sldId id="273" r:id="rId8"/>
    <p:sldId id="274" r:id="rId9"/>
    <p:sldId id="259" r:id="rId10"/>
    <p:sldId id="258" r:id="rId11"/>
    <p:sldId id="261" r:id="rId12"/>
    <p:sldId id="268" r:id="rId13"/>
    <p:sldId id="267" r:id="rId14"/>
    <p:sldId id="266" r:id="rId15"/>
    <p:sldId id="262" r:id="rId16"/>
    <p:sldId id="263" r:id="rId1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49"/>
    <p:restoredTop sz="86429"/>
  </p:normalViewPr>
  <p:slideViewPr>
    <p:cSldViewPr snapToGrid="0" snapToObjects="1">
      <p:cViewPr>
        <p:scale>
          <a:sx n="95" d="100"/>
          <a:sy n="95" d="100"/>
        </p:scale>
        <p:origin x="1840" y="-144"/>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Shape 4"/>
          <p:cNvSpPr txBox="1">
            <a:spLocks noGrp="1"/>
          </p:cNvSpPr>
          <p:nvPr>
            <p:ph type="dt" idx="10"/>
          </p:nvPr>
        </p:nvSpPr>
        <p:spPr>
          <a:xfrm>
            <a:off x="388620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6800"/>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Shape 8"/>
          <p:cNvSpPr txBox="1">
            <a:spLocks noGrp="1"/>
          </p:cNvSpPr>
          <p:nvPr>
            <p:ph type="sldNum" idx="12"/>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lang="en-US"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2070345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a:t>
            </a:fld>
            <a:endParaRPr lang="en-US" sz="1200" b="0" i="0" u="none">
              <a:solidFill>
                <a:srgbClr val="000000"/>
              </a:solidFill>
              <a:latin typeface="Times New Roman"/>
              <a:ea typeface="Times New Roman"/>
              <a:cs typeface="Times New Roman"/>
              <a:sym typeface="Times New Roman"/>
            </a:endParaRPr>
          </a:p>
        </p:txBody>
      </p:sp>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4" name="Shape 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altLang="zh-CN" sz="1800" b="0" i="0" u="none" strike="noStrike" kern="1200" cap="none" dirty="0" smtClean="0">
                <a:solidFill>
                  <a:schemeClr val="tx1"/>
                </a:solidFill>
                <a:effectLst/>
                <a:latin typeface="+mn-lt"/>
                <a:ea typeface="+mn-ea"/>
                <a:cs typeface="+mn-cs"/>
              </a:rPr>
              <a:t>Good evening, we are the video chat team and now is our sprint 3 presentation. In sprint 2, we built database for our project and connected it to the login program. Also we have a program for video chat. </a:t>
            </a:r>
            <a:endParaRPr lang="zh-CN" altLang="zh-CN" sz="1800" b="0" i="0" u="none" strike="noStrike" kern="1200" cap="none" dirty="0" smtClean="0">
              <a:solidFill>
                <a:schemeClr val="tx1"/>
              </a:solidFill>
              <a:effectLst/>
              <a:latin typeface="+mn-lt"/>
              <a:ea typeface="+mn-ea"/>
              <a:cs typeface="+mn-cs"/>
            </a:endParaRPr>
          </a:p>
          <a:p>
            <a:pPr marL="0" marR="0" lvl="0" indent="0" algn="l" rtl="0">
              <a:spcBef>
                <a:spcPts val="0"/>
              </a:spcBef>
              <a:buSzPct val="25000"/>
              <a:buNone/>
            </a:pPr>
            <a:endParaRPr sz="1800" b="0" i="0" u="none" strike="noStrike" cap="none" dirty="0"/>
          </a:p>
        </p:txBody>
      </p:sp>
    </p:spTree>
    <p:extLst>
      <p:ext uri="{BB962C8B-B14F-4D97-AF65-F5344CB8AC3E}">
        <p14:creationId xmlns:p14="http://schemas.microsoft.com/office/powerpoint/2010/main" val="863595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Now it’s the demo part.</a:t>
            </a:r>
            <a:endParaRPr lang="zh-CN" altLang="zh-CN" sz="1800" b="0" i="0" u="none" strike="noStrike" kern="1200" cap="none"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Until now, we have finished the first step which is to add a dual button and split the windows into two parts when we click the button. We will work on how to get the capture of both cameras at the same time and send two media stream through </a:t>
            </a:r>
            <a:r>
              <a:rPr lang="en-US" altLang="zh-CN" sz="1800" b="0" i="0" u="none" strike="noStrike" kern="1200" cap="none" dirty="0" err="1" smtClean="0">
                <a:solidFill>
                  <a:schemeClr val="tx1"/>
                </a:solidFill>
                <a:effectLst/>
                <a:latin typeface="+mn-lt"/>
                <a:ea typeface="+mn-ea"/>
                <a:cs typeface="+mn-cs"/>
              </a:rPr>
              <a:t>webRTC</a:t>
            </a:r>
            <a:r>
              <a:rPr lang="en-US" altLang="zh-CN" sz="1800" b="0" i="0" u="none" strike="noStrike" kern="1200" cap="none"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b="0" i="0" u="none" strike="noStrike" kern="1200" cap="none"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Before clicking button, the screen is like the first picture. After clicking button, there will be one more window appears on the screen, which is supposed to show the back camera video capture. But now, it can’t work perfectly. We will work on it later. Now I’m going to show the details.</a:t>
            </a:r>
            <a:endParaRPr lang="zh-CN" altLang="zh-CN" sz="1800" b="0" i="0" u="none" strike="noStrike" kern="1200" cap="none" dirty="0" smtClean="0">
              <a:solidFill>
                <a:schemeClr val="tx1"/>
              </a:solidFill>
              <a:effectLst/>
              <a:latin typeface="+mn-lt"/>
              <a:ea typeface="+mn-ea"/>
              <a:cs typeface="+mn-cs"/>
            </a:endParaRPr>
          </a:p>
          <a:p>
            <a:endParaRPr lang="zh-CN" altLang="zh-CN" sz="1800" b="0" i="0" u="none" strike="noStrike" kern="1200" cap="none" dirty="0" smtClean="0">
              <a:solidFill>
                <a:schemeClr val="tx1"/>
              </a:solidFill>
              <a:effectLst/>
              <a:latin typeface="+mn-lt"/>
              <a:ea typeface="+mn-ea"/>
              <a:cs typeface="+mn-cs"/>
            </a:endParaRPr>
          </a:p>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012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Now it’s the demo part.</a:t>
            </a:r>
            <a:endParaRPr lang="zh-CN" altLang="zh-CN" sz="1800" b="0" i="0" u="none" strike="noStrike" kern="1200" cap="none"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Until now, we have finished the first step which is to add a dual button and split the windows into two parts when we click the button. We will work on how to get the capture of both cameras at the same time and send two media stream through </a:t>
            </a:r>
            <a:r>
              <a:rPr lang="en-US" altLang="zh-CN" sz="1800" b="0" i="0" u="none" strike="noStrike" kern="1200" cap="none" dirty="0" err="1" smtClean="0">
                <a:solidFill>
                  <a:schemeClr val="tx1"/>
                </a:solidFill>
                <a:effectLst/>
                <a:latin typeface="+mn-lt"/>
                <a:ea typeface="+mn-ea"/>
                <a:cs typeface="+mn-cs"/>
              </a:rPr>
              <a:t>webRTC</a:t>
            </a:r>
            <a:r>
              <a:rPr lang="en-US" altLang="zh-CN" sz="1800" b="0" i="0" u="none" strike="noStrike" kern="1200" cap="none" dirty="0" smtClean="0">
                <a:solidFill>
                  <a:schemeClr val="tx1"/>
                </a:solidFill>
                <a:effectLst/>
                <a:latin typeface="+mn-lt"/>
                <a:ea typeface="+mn-ea"/>
                <a:cs typeface="+mn-cs"/>
              </a:rPr>
              <a:t>.</a:t>
            </a:r>
            <a:endParaRPr lang="zh-CN" altLang="zh-CN" sz="1800" b="0" i="0" u="none" strike="noStrike" kern="1200" cap="none"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Before clicking button, the screen is like the first picture. After clicking button, there will be one more window appears on the screen, which is supposed to show the back camera video capture. But now, it can’t work perfectly. We will work on it later. Now I’m going to show the details.</a:t>
            </a:r>
            <a:endParaRPr lang="zh-CN" altLang="zh-CN" sz="1800" b="0" i="0" u="none" strike="noStrike" kern="1200" cap="none" dirty="0" smtClean="0">
              <a:solidFill>
                <a:schemeClr val="tx1"/>
              </a:solidFill>
              <a:effectLst/>
              <a:latin typeface="+mn-lt"/>
              <a:ea typeface="+mn-ea"/>
              <a:cs typeface="+mn-cs"/>
            </a:endParaRPr>
          </a:p>
          <a:p>
            <a:endParaRPr lang="zh-CN" altLang="zh-CN" sz="1800" b="0" i="0" u="none" strike="noStrike" kern="1200" cap="none" dirty="0" smtClean="0">
              <a:solidFill>
                <a:schemeClr val="tx1"/>
              </a:solidFill>
              <a:effectLst/>
              <a:latin typeface="+mn-lt"/>
              <a:ea typeface="+mn-ea"/>
              <a:cs typeface="+mn-cs"/>
            </a:endParaRPr>
          </a:p>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119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The next part is about testing conducted. we tested the video chat program through AWS device farm. It past all 5 devices and it shows perfectly compatibility.</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pPr lvl="0">
              <a:spcBef>
                <a:spcPts val="0"/>
              </a:spcBef>
              <a:buNone/>
            </a:pPr>
            <a:endParaRPr dirty="0"/>
          </a:p>
        </p:txBody>
      </p:sp>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36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There are still some challenges in our project. The first one is about the WEBRTC tech,</a:t>
            </a:r>
            <a:r>
              <a:rPr lang="en-US" altLang="zh-CN" sz="1800" b="0" i="0" u="none" strike="noStrike" kern="1200" cap="none" baseline="0" dirty="0" smtClean="0">
                <a:solidFill>
                  <a:schemeClr val="tx1"/>
                </a:solidFill>
                <a:effectLst/>
                <a:latin typeface="+mn-lt"/>
                <a:ea typeface="+mn-ea"/>
                <a:cs typeface="+mn-cs"/>
              </a:rPr>
              <a:t> </a:t>
            </a:r>
            <a:r>
              <a:rPr lang="en-US" altLang="zh-CN" sz="1800" b="0" i="0" u="none" strike="noStrike" kern="1200" cap="none" dirty="0" smtClean="0">
                <a:solidFill>
                  <a:schemeClr val="tx1"/>
                </a:solidFill>
                <a:effectLst/>
                <a:latin typeface="+mn-lt"/>
                <a:ea typeface="+mn-ea"/>
                <a:cs typeface="+mn-cs"/>
              </a:rPr>
              <a:t>In</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err="1" smtClean="0">
                <a:solidFill>
                  <a:schemeClr val="tx1"/>
                </a:solidFill>
                <a:effectLst/>
                <a:latin typeface="+mn-lt"/>
                <a:ea typeface="+mn-ea"/>
                <a:cs typeface="+mn-cs"/>
              </a:rPr>
              <a:t>webRTC</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tech,</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it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put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video</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and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audio</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stream</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into</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one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SDP</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package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and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send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it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to</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a</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function</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named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err="1" smtClean="0">
                <a:solidFill>
                  <a:schemeClr val="tx1"/>
                </a:solidFill>
                <a:effectLst/>
                <a:latin typeface="+mn-lt"/>
                <a:ea typeface="+mn-ea"/>
                <a:cs typeface="+mn-cs"/>
              </a:rPr>
              <a:t>peerconnection</a:t>
            </a:r>
            <a:r>
              <a:rPr lang="en-US" altLang="zh-CN" sz="1800" b="0" i="0" u="none" strike="noStrike" kern="1200" cap="none" baseline="0" dirty="0" smtClean="0">
                <a:solidFill>
                  <a:schemeClr val="tx1"/>
                </a:solidFill>
                <a:effectLst/>
                <a:latin typeface="+mn-lt"/>
                <a:ea typeface="+mn-ea"/>
                <a:cs typeface="+mn-cs"/>
              </a:rPr>
              <a: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in</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this</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function,</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it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send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the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package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to</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another</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device.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baseline="0" dirty="0" smtClean="0">
                <a:solidFill>
                  <a:schemeClr val="tx1"/>
                </a:solidFill>
                <a:effectLst/>
                <a:latin typeface="+mn-lt"/>
                <a:ea typeface="+mn-ea"/>
                <a:cs typeface="+mn-cs"/>
              </a:rPr>
              <a:t>the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second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device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will</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pick</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up</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useful</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information</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from</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the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package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to</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build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a</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p2p</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channel</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and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make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communication</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kern="1200" cap="none"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baseline="0" dirty="0" smtClean="0">
                <a:solidFill>
                  <a:schemeClr val="tx1"/>
                </a:solidFill>
                <a:effectLst/>
                <a:latin typeface="+mn-lt"/>
                <a:ea typeface="+mn-ea"/>
                <a:cs typeface="+mn-cs"/>
              </a:rPr>
              <a:t>But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now</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we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want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2</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camera</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work</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together.</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So</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we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need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to</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put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2</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video</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stream</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into</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one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package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which</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might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not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be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supported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by</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err="1" smtClean="0">
                <a:solidFill>
                  <a:schemeClr val="tx1"/>
                </a:solidFill>
                <a:effectLst/>
                <a:latin typeface="+mn-lt"/>
                <a:ea typeface="+mn-ea"/>
                <a:cs typeface="+mn-cs"/>
              </a:rPr>
              <a:t>webRTC</a:t>
            </a:r>
            <a:r>
              <a:rPr lang="en-US" altLang="zh-CN" sz="1800" b="0" i="0" u="none" strike="noStrike" kern="1200" cap="none" baseline="0" dirty="0" smtClean="0">
                <a:solidFill>
                  <a:schemeClr val="tx1"/>
                </a:solidFill>
                <a:effectLst/>
                <a:latin typeface="+mn-lt"/>
                <a:ea typeface="+mn-ea"/>
                <a:cs typeface="+mn-cs"/>
              </a:rPr>
              <a: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800" b="0" i="0" u="none" strike="noStrike" kern="1200" cap="none"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strike="noStrike" cap="none" smtClean="0">
                <a:solidFill>
                  <a:srgbClr val="000000"/>
                </a:solidFill>
                <a:latin typeface="Times New Roman"/>
                <a:ea typeface="Times New Roman"/>
                <a:cs typeface="Times New Roman"/>
                <a:sym typeface="Times New Roman"/>
              </a:rPr>
              <a:t>13</a:t>
            </a:fld>
            <a:endParaRPr lang="en-US"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23149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Next is our plan for sprint 4. We will continue working on the dual camera feature and hope to have a complete application.</a:t>
            </a:r>
            <a:endParaRPr lang="zh-CN" altLang="zh-CN" sz="1800" b="0" i="0" u="none" strike="noStrike" kern="1200" cap="none" dirty="0" smtClean="0">
              <a:solidFill>
                <a:schemeClr val="tx1"/>
              </a:solidFill>
              <a:effectLst/>
              <a:latin typeface="+mn-lt"/>
              <a:ea typeface="+mn-ea"/>
              <a:cs typeface="+mn-cs"/>
            </a:endParaRPr>
          </a:p>
          <a:p>
            <a:pPr lvl="0" rtl="0">
              <a:spcBef>
                <a:spcPts val="0"/>
              </a:spcBef>
              <a:buNone/>
            </a:pPr>
            <a:endParaRPr dirty="0"/>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464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2978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354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5615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8658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0217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40717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4142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In sprint 2, we built database for our project and connected it to the login program. Also we demoed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dirty="0" smtClean="0">
                <a:solidFill>
                  <a:schemeClr val="tx1"/>
                </a:solidFill>
                <a:effectLst/>
                <a:latin typeface="+mn-lt"/>
                <a:ea typeface="+mn-ea"/>
                <a:cs typeface="+mn-cs"/>
              </a:rPr>
              <a:t>a program for video chat.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In the past few weeks, we have been working on add dual camera feature to our application. </a:t>
            </a:r>
          </a:p>
          <a:p>
            <a:r>
              <a:rPr lang="en-US" altLang="zh-CN" sz="1800" b="0" i="0" u="none" strike="noStrike" kern="1200" cap="none" dirty="0" smtClean="0">
                <a:solidFill>
                  <a:schemeClr val="tx1"/>
                </a:solidFill>
                <a:effectLst/>
                <a:latin typeface="+mn-lt"/>
                <a:ea typeface="+mn-ea"/>
                <a:cs typeface="+mn-cs"/>
              </a:rPr>
              <a:t>Although it’s more complicated than we thought, we still have some accomplishment.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First, we have figured out how to change the location and size of the remote and local video views.</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Second, we add a button to split the original windows into 2 parts which are supposed to show both front and back camera view.</a:t>
            </a:r>
            <a:endParaRPr lang="zh-CN" altLang="zh-CN" sz="1800" b="0" i="0" u="none" strike="noStrike" kern="1200" cap="none"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Compared to plan of sprint2, we still have some tasks to accomplish. First, the back camera cannot be enabled while the front one is working. Second, we haven’t added the inviting friends feature into the app.</a:t>
            </a:r>
            <a:r>
              <a:rPr lang="zh-CN" altLang="en-US" sz="1800" b="0" i="0" u="none" strike="noStrike" kern="1200" cap="none" dirty="0" smtClean="0">
                <a:solidFill>
                  <a:schemeClr val="tx1"/>
                </a:solidFill>
                <a:effectLst/>
                <a:latin typeface="+mn-lt"/>
                <a:ea typeface="+mn-ea"/>
                <a:cs typeface="+mn-cs"/>
              </a:rPr>
              <a:t> </a:t>
            </a:r>
            <a:r>
              <a:rPr lang="en-US" altLang="zh-CN" sz="1800" b="0" i="0" u="none" strike="noStrike" kern="1200" cap="none" dirty="0" smtClean="0">
                <a:solidFill>
                  <a:schemeClr val="tx1"/>
                </a:solidFill>
                <a:effectLst/>
                <a:latin typeface="+mn-lt"/>
                <a:ea typeface="+mn-ea"/>
                <a:cs typeface="+mn-cs"/>
              </a:rPr>
              <a:t>Since the time is limited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and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dirty="0" smtClean="0">
                <a:solidFill>
                  <a:schemeClr val="tx1"/>
                </a:solidFill>
                <a:effectLst/>
                <a:latin typeface="+mn-lt"/>
                <a:ea typeface="+mn-ea"/>
                <a:cs typeface="+mn-cs"/>
              </a:rPr>
              <a:t>we don’t think we have enough time to do it. </a:t>
            </a:r>
            <a:r>
              <a:rPr lang="en-US" altLang="zh-CN" sz="1800" b="0" i="0" u="none" strike="noStrike" kern="1200" cap="none" dirty="0" err="1" smtClean="0">
                <a:solidFill>
                  <a:schemeClr val="tx1"/>
                </a:solidFill>
                <a:effectLst/>
                <a:latin typeface="+mn-lt"/>
                <a:ea typeface="+mn-ea"/>
                <a:cs typeface="+mn-cs"/>
              </a:rPr>
              <a:t>Third,we</a:t>
            </a:r>
            <a:r>
              <a:rPr lang="en-US" altLang="zh-CN" sz="1800" b="0" i="0" u="none" strike="noStrike" kern="1200" cap="none" dirty="0" smtClean="0">
                <a:solidFill>
                  <a:schemeClr val="tx1"/>
                </a:solidFill>
                <a:effectLst/>
                <a:latin typeface="+mn-lt"/>
                <a:ea typeface="+mn-ea"/>
                <a:cs typeface="+mn-cs"/>
              </a:rPr>
              <a:t> have not finished</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dirty="0" smtClean="0">
                <a:solidFill>
                  <a:schemeClr val="tx1"/>
                </a:solidFill>
                <a:effectLst/>
                <a:latin typeface="+mn-lt"/>
                <a:ea typeface="+mn-ea"/>
                <a:cs typeface="+mn-cs"/>
              </a:rPr>
              <a:t>combine the login with our app.</a:t>
            </a:r>
            <a:r>
              <a:rPr lang="zh-CN" altLang="en-US" sz="1800" b="0" i="0" u="none" strike="noStrike" kern="1200" cap="none" dirty="0" smtClean="0">
                <a:solidFill>
                  <a:schemeClr val="tx1"/>
                </a:solidFill>
                <a:effectLst/>
                <a:latin typeface="+mn-lt"/>
                <a:ea typeface="+mn-ea"/>
                <a:cs typeface="+mn-cs"/>
              </a:rPr>
              <a:t> </a:t>
            </a:r>
            <a:r>
              <a:rPr lang="en-US" altLang="zh-CN" sz="1800" b="0" i="0" u="none" strike="noStrike" kern="1200" cap="none" dirty="0" smtClean="0">
                <a:solidFill>
                  <a:schemeClr val="tx1"/>
                </a:solidFill>
                <a:effectLst/>
                <a:latin typeface="+mn-lt"/>
                <a:ea typeface="+mn-ea"/>
                <a:cs typeface="+mn-cs"/>
              </a:rPr>
              <a:t>But</a:t>
            </a:r>
            <a:r>
              <a:rPr lang="zh-CN" altLang="en-US" sz="1800" b="0" i="0" u="none" strike="noStrike" kern="1200" cap="none" dirty="0" smtClean="0">
                <a:solidFill>
                  <a:schemeClr val="tx1"/>
                </a:solidFill>
                <a:effectLst/>
                <a:latin typeface="+mn-lt"/>
                <a:ea typeface="+mn-ea"/>
                <a:cs typeface="+mn-cs"/>
              </a:rPr>
              <a:t> </a:t>
            </a:r>
            <a:r>
              <a:rPr lang="en-US" altLang="zh-CN" sz="1800" b="0" i="0" u="none" strike="noStrike" kern="1200" cap="none" dirty="0" smtClean="0">
                <a:solidFill>
                  <a:schemeClr val="tx1"/>
                </a:solidFill>
                <a:effectLst/>
                <a:latin typeface="+mn-lt"/>
                <a:ea typeface="+mn-ea"/>
                <a:cs typeface="+mn-cs"/>
              </a:rPr>
              <a:t>we</a:t>
            </a:r>
            <a:r>
              <a:rPr lang="zh-CN" altLang="en-US" sz="1800" b="0" i="0" u="none" strike="noStrike" kern="1200" cap="none" dirty="0" smtClean="0">
                <a:solidFill>
                  <a:schemeClr val="tx1"/>
                </a:solidFill>
                <a:effectLst/>
                <a:latin typeface="+mn-lt"/>
                <a:ea typeface="+mn-ea"/>
                <a:cs typeface="+mn-cs"/>
              </a:rPr>
              <a:t> </a:t>
            </a:r>
            <a:r>
              <a:rPr lang="en-US" altLang="zh-CN" sz="1800" b="0" i="0" u="none" strike="noStrike" kern="1200" cap="none" dirty="0" smtClean="0">
                <a:solidFill>
                  <a:schemeClr val="tx1"/>
                </a:solidFill>
                <a:effectLst/>
                <a:latin typeface="+mn-lt"/>
                <a:ea typeface="+mn-ea"/>
                <a:cs typeface="+mn-cs"/>
              </a:rPr>
              <a:t>have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been</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almost</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done.</a:t>
            </a:r>
            <a:endParaRPr lang="zh-CN" altLang="zh-CN" sz="1800" b="0" i="0" u="none" strike="noStrike" kern="1200" cap="none" dirty="0" smtClean="0">
              <a:solidFill>
                <a:schemeClr val="tx1"/>
              </a:solidFill>
              <a:effectLst/>
              <a:latin typeface="+mn-lt"/>
              <a:ea typeface="+mn-ea"/>
              <a:cs typeface="+mn-cs"/>
            </a:endParaRPr>
          </a:p>
          <a:p>
            <a:pPr lvl="0">
              <a:spcBef>
                <a:spcPts val="0"/>
              </a:spcBef>
              <a:buNone/>
            </a:pPr>
            <a:endParaRPr dirty="0"/>
          </a:p>
        </p:txBody>
      </p:sp>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3780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now</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err="1" smtClean="0">
                <a:solidFill>
                  <a:schemeClr val="tx1"/>
                </a:solidFill>
                <a:effectLst/>
                <a:latin typeface="+mn-lt"/>
                <a:ea typeface="+mn-ea"/>
                <a:cs typeface="+mn-cs"/>
              </a:rPr>
              <a:t>i</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am</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going</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to</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baseline="0" dirty="0" smtClean="0">
                <a:solidFill>
                  <a:schemeClr val="tx1"/>
                </a:solidFill>
                <a:effectLst/>
                <a:latin typeface="+mn-lt"/>
                <a:ea typeface="+mn-ea"/>
                <a:cs typeface="+mn-cs"/>
              </a:rPr>
              <a:t>introduce</a:t>
            </a:r>
            <a:r>
              <a:rPr lang="zh-CN" altLang="en-US" sz="1800" b="0" i="0" u="none" strike="noStrike" kern="1200" cap="none" baseline="0" dirty="0" smtClean="0">
                <a:solidFill>
                  <a:schemeClr val="tx1"/>
                </a:solidFill>
                <a:effectLst/>
                <a:latin typeface="+mn-lt"/>
                <a:ea typeface="+mn-ea"/>
                <a:cs typeface="+mn-cs"/>
              </a:rPr>
              <a:t> </a:t>
            </a:r>
            <a:r>
              <a:rPr lang="en-US" altLang="zh-CN" sz="1800" b="0" i="0" u="none" strike="noStrike" kern="1200" cap="none" dirty="0" smtClean="0">
                <a:solidFill>
                  <a:schemeClr val="tx1"/>
                </a:solidFill>
                <a:effectLst/>
                <a:latin typeface="+mn-lt"/>
                <a:ea typeface="+mn-ea"/>
                <a:cs typeface="+mn-cs"/>
              </a:rPr>
              <a:t>the diagram of our dual camera function. Suppose A and B are using video chat app. </a:t>
            </a:r>
          </a:p>
          <a:p>
            <a:endParaRPr lang="en-US"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This is the view of person B. in our app, the dual camera button is on the right, which is marked black.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When A clicks the button, it sends a signal to B to change B’s layout.  the original window of A will be split into 2 parts. One shows the capture of front camera, and the other is the capture of back camera.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When B himself click the button, the windows of B will be changed into 2 parts.</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When A and B both click the button, the layout will be like this.</a:t>
            </a:r>
            <a:endParaRPr lang="zh-CN" altLang="zh-CN" sz="1800" b="0" i="0" u="none" strike="noStrike" kern="1200" cap="none" dirty="0" smtClean="0">
              <a:solidFill>
                <a:schemeClr val="tx1"/>
              </a:solidFill>
              <a:effectLst/>
              <a:latin typeface="+mn-lt"/>
              <a:ea typeface="+mn-ea"/>
              <a:cs typeface="+mn-cs"/>
            </a:endParaRPr>
          </a:p>
          <a:p>
            <a:pPr lvl="0">
              <a:spcBef>
                <a:spcPts val="0"/>
              </a:spcBef>
              <a:buNone/>
            </a:pPr>
            <a:r>
              <a:rPr lang="en-US" altLang="zh-CN" sz="1800" b="0" i="0" u="none" strike="noStrike" kern="1200" cap="none" dirty="0" smtClean="0">
                <a:solidFill>
                  <a:schemeClr val="tx1"/>
                </a:solidFill>
                <a:effectLst/>
                <a:latin typeface="+mn-lt"/>
                <a:ea typeface="+mn-ea"/>
                <a:cs typeface="+mn-cs"/>
              </a:rPr>
              <a:t>Until now, we have finished the first step which is to add a dual button and split the windows into two parts when we click the button. </a:t>
            </a:r>
            <a:endParaRPr dirty="0"/>
          </a:p>
        </p:txBody>
      </p:sp>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37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685800" y="1600200"/>
            <a:ext cx="77724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lt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ubTitle" idx="1"/>
          </p:nvPr>
        </p:nvSpPr>
        <p:spPr>
          <a:xfrm>
            <a:off x="1371600" y="3200400"/>
            <a:ext cx="6400799" cy="1752600"/>
          </a:xfrm>
          <a:prstGeom prst="rect">
            <a:avLst/>
          </a:prstGeom>
          <a:noFill/>
          <a:ln>
            <a:noFill/>
          </a:ln>
        </p:spPr>
        <p:txBody>
          <a:bodyPr lIns="91425" tIns="91425" rIns="91425" bIns="91425" anchor="t" anchorCtr="0"/>
          <a:lstStyle>
            <a:lvl1pPr marL="0" marR="0" lvl="0" indent="0" algn="ctr" rtl="0">
              <a:spcBef>
                <a:spcPts val="480"/>
              </a:spcBef>
              <a:spcAft>
                <a:spcPts val="0"/>
              </a:spcAft>
              <a:buClr>
                <a:srgbClr val="2675B4"/>
              </a:buClr>
              <a:buFont typeface="Noto Sans Symbols"/>
              <a:buNone/>
              <a:defRPr sz="2400" b="0" i="0" u="none" strike="noStrike" cap="none">
                <a:solidFill>
                  <a:srgbClr val="CCCCCC"/>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274637"/>
            <a:ext cx="8229600" cy="11430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2" name="Shape 8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83" name="Shape 8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body" idx="1"/>
          </p:nvPr>
        </p:nvSpPr>
        <p:spPr>
          <a:xfrm>
            <a:off x="6096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body" idx="2"/>
          </p:nvPr>
        </p:nvSpPr>
        <p:spPr>
          <a:xfrm>
            <a:off x="46482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9" name="Shape 89"/>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90" name="Shape 90"/>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3585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4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7242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2" name="Shape 3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3" name="Shape 3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rgbClr val="2675B4"/>
              </a:buClr>
              <a:buFont typeface="Noto Sans Symbols"/>
              <a:buNone/>
              <a:defRPr sz="2000">
                <a:solidFill>
                  <a:schemeClr val="dk1"/>
                </a:solidFill>
                <a:latin typeface="Arial"/>
                <a:ea typeface="Arial"/>
                <a:cs typeface="Arial"/>
                <a:sym typeface="Arial"/>
              </a:defRPr>
            </a:lvl1pPr>
            <a:lvl2pPr marL="457200" marR="0" lvl="1" indent="0" algn="l" rtl="0">
              <a:spcBef>
                <a:spcPts val="360"/>
              </a:spcBef>
              <a:spcAft>
                <a:spcPts val="0"/>
              </a:spcAft>
              <a:buClr>
                <a:srgbClr val="2675B4"/>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rgbClr val="2675B4"/>
              </a:buClr>
              <a:buFont typeface="Noto Sans Symbols"/>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8" name="Shape 3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9" name="Shape 3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rot="5400000">
            <a:off x="5067300" y="2247900"/>
            <a:ext cx="4953000" cy="19811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1"/>
          </p:nvPr>
        </p:nvSpPr>
        <p:spPr>
          <a:xfrm rot="5400000">
            <a:off x="1028699" y="342900"/>
            <a:ext cx="4953000" cy="5791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4" name="Shape 4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45" name="Shape 4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1"/>
          </p:nvPr>
        </p:nvSpPr>
        <p:spPr>
          <a:xfrm rot="5400000">
            <a:off x="2628900" y="-190499"/>
            <a:ext cx="3886200" cy="7924799"/>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0" name="Shape 50"/>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1" name="Shape 51"/>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54" name="Shape 54"/>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rgbClr val="2675B4"/>
              </a:buClr>
              <a:buFont typeface="Noto Sans Symbols"/>
              <a:buNone/>
              <a:defRPr sz="3200">
                <a:solidFill>
                  <a:schemeClr val="dk1"/>
                </a:solidFill>
                <a:latin typeface="Arial"/>
                <a:ea typeface="Arial"/>
                <a:cs typeface="Arial"/>
                <a:sym typeface="Arial"/>
              </a:defRPr>
            </a:lvl1pPr>
            <a:lvl2pPr marL="457200" marR="0" lvl="1" indent="0" algn="l" rtl="0">
              <a:spcBef>
                <a:spcPts val="560"/>
              </a:spcBef>
              <a:spcAft>
                <a:spcPts val="0"/>
              </a:spcAft>
              <a:buClr>
                <a:srgbClr val="2675B4"/>
              </a:buClr>
              <a:buFont typeface="Noto Sans Symbols"/>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rgbClr val="2675B4"/>
              </a:buClr>
              <a:buFont typeface="Noto Sans Symbols"/>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7" name="Shape 57"/>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8" name="Shape 58"/>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2675B4"/>
              </a:buClr>
              <a:buSzPct val="100000"/>
              <a:buFont typeface="Noto Sans Symbols"/>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rgbClr val="2675B4"/>
              </a:buClr>
              <a:buSzPct val="100000"/>
              <a:buFont typeface="Noto Sans Symbols"/>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4" name="Shape 6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5" name="Shape 6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6"/>
        <p:cNvGrpSpPr/>
        <p:nvPr/>
      </p:nvGrpSpPr>
      <p:grpSpPr>
        <a:xfrm>
          <a:off x="0" y="0"/>
          <a:ext cx="0" cy="0"/>
          <a:chOff x="0" y="0"/>
          <a:chExt cx="0" cy="0"/>
        </a:xfrm>
      </p:grpSpPr>
      <p:sp>
        <p:nvSpPr>
          <p:cNvPr id="67" name="Shape 6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8" name="Shape 6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9" name="Shape 6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73" name="Shape 73"/>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74" name="Shape 74"/>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2" Type="http://schemas.openxmlformats.org/officeDocument/2006/relationships/slideLayout" Target="../slideLayouts/slideLayout13.xml"/><Relationship Id="rId13" Type="http://schemas.openxmlformats.org/officeDocument/2006/relationships/theme" Target="../theme/theme2.xml"/><Relationship Id="rId1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0" y="-76200"/>
            <a:ext cx="9144000" cy="5791200"/>
          </a:xfrm>
          <a:prstGeom prst="rect">
            <a:avLst/>
          </a:prstGeom>
          <a:gradFill>
            <a:gsLst>
              <a:gs pos="0">
                <a:schemeClr val="dk1"/>
              </a:gs>
              <a:gs pos="100000">
                <a:srgbClr val="333333"/>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 name="Shape 11"/>
          <p:cNvSpPr txBox="1"/>
          <p:nvPr/>
        </p:nvSpPr>
        <p:spPr>
          <a:xfrm>
            <a:off x="0" y="5638800"/>
            <a:ext cx="9144000" cy="1219199"/>
          </a:xfrm>
          <a:prstGeom prst="rect">
            <a:avLst/>
          </a:prstGeom>
          <a:solidFill>
            <a:schemeClr val="dk1"/>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12" name="Shape 12"/>
          <p:cNvCxnSpPr/>
          <p:nvPr/>
        </p:nvCxnSpPr>
        <p:spPr>
          <a:xfrm>
            <a:off x="0" y="5638800"/>
            <a:ext cx="9144000" cy="0"/>
          </a:xfrm>
          <a:prstGeom prst="straightConnector1">
            <a:avLst/>
          </a:prstGeom>
          <a:noFill/>
          <a:ln w="9525" cap="flat" cmpd="sng">
            <a:solidFill>
              <a:srgbClr val="4D4D4D"/>
            </a:solidFill>
            <a:prstDash val="solid"/>
            <a:miter/>
            <a:headEnd type="none" w="med" len="med"/>
            <a:tailEnd type="none" w="med" len="med"/>
          </a:ln>
        </p:spPr>
      </p:cxnSp>
      <p:pic>
        <p:nvPicPr>
          <p:cNvPr id="13" name="Shape 13"/>
          <p:cNvPicPr preferRelativeResize="0"/>
          <p:nvPr/>
        </p:nvPicPr>
        <p:blipFill rotWithShape="1">
          <a:blip r:embed="rId3">
            <a:alphaModFix/>
          </a:blip>
          <a:srcRect/>
          <a:stretch/>
        </p:blipFill>
        <p:spPr>
          <a:xfrm>
            <a:off x="4038600" y="6019800"/>
            <a:ext cx="968374" cy="434974"/>
          </a:xfrm>
          <a:prstGeom prst="rect">
            <a:avLst/>
          </a:prstGeom>
          <a:noFill/>
          <a:ln>
            <a:noFill/>
          </a:ln>
        </p:spPr>
      </p:pic>
      <p:sp>
        <p:nvSpPr>
          <p:cNvPr id="14" name="Shape 14"/>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Shape 20"/>
          <p:cNvSpPr txBox="1"/>
          <p:nvPr/>
        </p:nvSpPr>
        <p:spPr>
          <a:xfrm>
            <a:off x="0" y="-42861"/>
            <a:ext cx="9144000" cy="347662"/>
          </a:xfrm>
          <a:prstGeom prst="rect">
            <a:avLst/>
          </a:prstGeom>
          <a:gradFill>
            <a:gsLst>
              <a:gs pos="0">
                <a:srgbClr val="333333"/>
              </a:gs>
              <a:gs pos="100000">
                <a:schemeClr val="dk1"/>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 name="Shape 2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4" name="Shape 2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25" name="Shape 25"/>
          <p:cNvSpPr txBox="1"/>
          <p:nvPr/>
        </p:nvSpPr>
        <p:spPr>
          <a:xfrm>
            <a:off x="609600" y="1524000"/>
            <a:ext cx="7924799" cy="2746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a:solidFill>
                  <a:schemeClr val="lt1"/>
                </a:solidFill>
                <a:latin typeface="Arial"/>
                <a:ea typeface="Arial"/>
                <a:cs typeface="Arial"/>
                <a:sym typeface="Arial"/>
              </a:rPr>
              <a:t>Boston University</a:t>
            </a:r>
            <a:r>
              <a:rPr lang="en-US" sz="1200" b="0" i="0" u="none">
                <a:solidFill>
                  <a:schemeClr val="lt1"/>
                </a:solidFill>
                <a:latin typeface="Arial"/>
                <a:ea typeface="Arial"/>
                <a:cs typeface="Arial"/>
                <a:sym typeface="Arial"/>
              </a:rPr>
              <a:t> Slideshow Title Goes Here</a:t>
            </a:r>
          </a:p>
        </p:txBody>
      </p:sp>
      <p:sp>
        <p:nvSpPr>
          <p:cNvPr id="26" name="Shape 26"/>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pic>
        <p:nvPicPr>
          <p:cNvPr id="27" name="Shape 27" descr="ece_sub_sig.png"/>
          <p:cNvPicPr preferRelativeResize="0"/>
          <p:nvPr/>
        </p:nvPicPr>
        <p:blipFill rotWithShape="1">
          <a:blip r:embed="rId14">
            <a:alphaModFix/>
          </a:blip>
          <a:srcRect/>
          <a:stretch/>
        </p:blipFill>
        <p:spPr>
          <a:xfrm>
            <a:off x="609600" y="6096000"/>
            <a:ext cx="5364161" cy="3651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 id="214748366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vsemp/ECE601Project" TargetMode="External"/><Relationship Id="rId4" Type="http://schemas.openxmlformats.org/officeDocument/2006/relationships/hyperlink" Target="https://trello.com/b/5TKkUxnn/welcome-board"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685800" y="1600200"/>
            <a:ext cx="7772400" cy="1143000"/>
          </a:xfrm>
          <a:prstGeom prst="rect">
            <a:avLst/>
          </a:prstGeom>
          <a:noFill/>
          <a:ln>
            <a:noFill/>
          </a:ln>
        </p:spPr>
        <p:txBody>
          <a:bodyPr lIns="91425" tIns="45700" rIns="91425" bIns="45700" anchor="ctr" anchorCtr="0">
            <a:noAutofit/>
          </a:bodyPr>
          <a:lstStyle/>
          <a:p>
            <a:r>
              <a:rPr lang="en-US" altLang="zh-CN" i="1" spc="-1" dirty="0">
                <a:solidFill>
                  <a:schemeClr val="bg1"/>
                </a:solidFill>
                <a:uFill>
                  <a:solidFill>
                    <a:srgbClr val="FFFFFF"/>
                  </a:solidFill>
                </a:uFill>
                <a:latin typeface="Century Schoolbook"/>
              </a:rPr>
              <a:t>Peer To Peer Video Chat</a:t>
            </a:r>
            <a:endParaRPr lang="en-US" altLang="zh-CN" sz="1400" spc="-1" dirty="0">
              <a:solidFill>
                <a:schemeClr val="bg1"/>
              </a:solidFill>
              <a:uFill>
                <a:solidFill>
                  <a:srgbClr val="FFFFFF"/>
                </a:solidFill>
              </a:uFill>
            </a:endParaRPr>
          </a:p>
        </p:txBody>
      </p:sp>
      <p:sp>
        <p:nvSpPr>
          <p:cNvPr id="97" name="Shape 97"/>
          <p:cNvSpPr txBox="1">
            <a:spLocks noGrp="1"/>
          </p:cNvSpPr>
          <p:nvPr>
            <p:ph type="subTitle" idx="1"/>
          </p:nvPr>
        </p:nvSpPr>
        <p:spPr>
          <a:xfrm>
            <a:off x="2128837" y="4200525"/>
            <a:ext cx="4886325" cy="148113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2675B4"/>
              </a:buClr>
              <a:buSzPct val="25000"/>
              <a:buFont typeface="Noto Sans Symbols"/>
              <a:buNone/>
            </a:pPr>
            <a:endParaRPr sz="1600" dirty="0" smtClean="0"/>
          </a:p>
          <a:p>
            <a:pPr marL="0" marR="0" lvl="0" indent="0" algn="ctr" rtl="0">
              <a:lnSpc>
                <a:spcPct val="100000"/>
              </a:lnSpc>
              <a:spcBef>
                <a:spcPts val="480"/>
              </a:spcBef>
              <a:spcAft>
                <a:spcPts val="0"/>
              </a:spcAft>
              <a:buClr>
                <a:srgbClr val="2675B4"/>
              </a:buClr>
              <a:buSzPct val="25000"/>
              <a:buFont typeface="Noto Sans Symbols"/>
              <a:buNone/>
            </a:pPr>
            <a:r>
              <a:rPr lang="en-US" altLang="zh-CN" sz="1600" dirty="0" smtClean="0"/>
              <a:t>Nov</a:t>
            </a:r>
            <a:r>
              <a:rPr lang="en-US" sz="1600" dirty="0" smtClean="0"/>
              <a:t>.</a:t>
            </a:r>
            <a:r>
              <a:rPr lang="en-US" altLang="zh-CN" sz="1600" dirty="0" smtClean="0"/>
              <a:t>28</a:t>
            </a:r>
            <a:r>
              <a:rPr lang="en-US" sz="1600" dirty="0" smtClean="0"/>
              <a:t>th 2016</a:t>
            </a:r>
            <a:endParaRPr lang="en-US" sz="1600" b="0" i="0" u="none" strike="noStrike" cap="none" dirty="0">
              <a:solidFill>
                <a:srgbClr val="CCCCCC"/>
              </a:solidFill>
              <a:sym typeface="Arial"/>
            </a:endParaRPr>
          </a:p>
          <a:p>
            <a:pPr lvl="0">
              <a:buSzPct val="25000"/>
            </a:pPr>
            <a:r>
              <a:rPr lang="en-US" sz="1600" dirty="0">
                <a:hlinkClick r:id="rId3"/>
              </a:rPr>
              <a:t>https://</a:t>
            </a:r>
            <a:r>
              <a:rPr lang="en-US" sz="1600" dirty="0" smtClean="0">
                <a:hlinkClick r:id="rId3"/>
              </a:rPr>
              <a:t>github.com/vsemp/ECE601Project</a:t>
            </a:r>
            <a:endParaRPr lang="en-US" sz="1600" dirty="0" smtClean="0"/>
          </a:p>
          <a:p>
            <a:pPr lvl="0">
              <a:buSzPct val="25000"/>
            </a:pPr>
            <a:r>
              <a:rPr lang="en-US" sz="1600" dirty="0">
                <a:hlinkClick r:id="rId4"/>
              </a:rPr>
              <a:t>https://</a:t>
            </a:r>
            <a:r>
              <a:rPr lang="en-US" sz="1600" dirty="0" smtClean="0">
                <a:hlinkClick r:id="rId4"/>
              </a:rPr>
              <a:t>trello.com/b/5TKkUxnn/welcome-board</a:t>
            </a:r>
            <a:endParaRPr lang="en-US" sz="1600" dirty="0" smtClean="0"/>
          </a:p>
          <a:p>
            <a:pPr lvl="0">
              <a:buSzPct val="25000"/>
            </a:pPr>
            <a:endParaRPr lang="en-US" sz="1600" dirty="0"/>
          </a:p>
        </p:txBody>
      </p:sp>
      <p:sp>
        <p:nvSpPr>
          <p:cNvPr id="4" name="CustomShape 2"/>
          <p:cNvSpPr/>
          <p:nvPr/>
        </p:nvSpPr>
        <p:spPr>
          <a:xfrm>
            <a:off x="3285838" y="3100388"/>
            <a:ext cx="2572321" cy="1457325"/>
          </a:xfrm>
          <a:prstGeom prst="rect">
            <a:avLst/>
          </a:prstGeom>
          <a:noFill/>
          <a:ln>
            <a:noFill/>
          </a:ln>
        </p:spPr>
        <p:style>
          <a:lnRef idx="0">
            <a:scrgbClr r="0" g="0" b="0"/>
          </a:lnRef>
          <a:fillRef idx="0">
            <a:scrgbClr r="0" g="0" b="0"/>
          </a:fillRef>
          <a:effectRef idx="0">
            <a:scrgbClr r="0" g="0" b="0"/>
          </a:effectRef>
          <a:fontRef idx="minor"/>
        </p:style>
        <p:txBody>
          <a:bodyPr lIns="81639" tIns="40820" rIns="81639" bIns="40820" anchor="ctr"/>
          <a:lstStyle/>
          <a:p>
            <a:pPr algn="ctr">
              <a:lnSpc>
                <a:spcPct val="100000"/>
              </a:lnSpc>
            </a:pPr>
            <a:r>
              <a:rPr lang="en-US" sz="2000" spc="-1" dirty="0">
                <a:solidFill>
                  <a:schemeClr val="bg1"/>
                </a:solidFill>
                <a:uFill>
                  <a:solidFill>
                    <a:srgbClr val="FFFFFF"/>
                  </a:solidFill>
                </a:uFill>
                <a:latin typeface="Times New Roman"/>
                <a:ea typeface="Times New Roman"/>
              </a:rPr>
              <a:t> Deepak T S</a:t>
            </a:r>
            <a:endParaRPr lang="en-US" sz="1600" spc="-1" dirty="0">
              <a:solidFill>
                <a:schemeClr val="bg1"/>
              </a:solidFill>
              <a:uFill>
                <a:solidFill>
                  <a:srgbClr val="FFFFFF"/>
                </a:solidFill>
              </a:uFill>
              <a:latin typeface="Arial"/>
            </a:endParaRPr>
          </a:p>
          <a:p>
            <a:pPr algn="ctr">
              <a:lnSpc>
                <a:spcPct val="100000"/>
              </a:lnSpc>
            </a:pPr>
            <a:r>
              <a:rPr lang="en-US" sz="2000" spc="-1" dirty="0">
                <a:solidFill>
                  <a:schemeClr val="bg1"/>
                </a:solidFill>
                <a:uFill>
                  <a:solidFill>
                    <a:srgbClr val="FFFFFF"/>
                  </a:solidFill>
                </a:uFill>
                <a:latin typeface="Times New Roman"/>
                <a:ea typeface="Times New Roman"/>
              </a:rPr>
              <a:t>     </a:t>
            </a:r>
            <a:r>
              <a:rPr lang="en-US" sz="2000" spc="-1" dirty="0" smtClean="0">
                <a:solidFill>
                  <a:schemeClr val="bg1"/>
                </a:solidFill>
                <a:uFill>
                  <a:solidFill>
                    <a:srgbClr val="FFFFFF"/>
                  </a:solidFill>
                </a:uFill>
                <a:latin typeface="Times New Roman"/>
                <a:ea typeface="Times New Roman"/>
              </a:rPr>
              <a:t>  </a:t>
            </a:r>
            <a:r>
              <a:rPr lang="en-US" sz="2000" spc="-1" dirty="0" err="1" smtClean="0">
                <a:solidFill>
                  <a:schemeClr val="bg1"/>
                </a:solidFill>
                <a:uFill>
                  <a:solidFill>
                    <a:srgbClr val="FFFFFF"/>
                  </a:solidFill>
                </a:uFill>
                <a:latin typeface="Times New Roman"/>
                <a:ea typeface="Times New Roman"/>
              </a:rPr>
              <a:t>Gaomeizhu</a:t>
            </a:r>
            <a:r>
              <a:rPr lang="en-US" sz="2000" spc="-1" dirty="0" smtClean="0">
                <a:solidFill>
                  <a:schemeClr val="bg1"/>
                </a:solidFill>
                <a:uFill>
                  <a:solidFill>
                    <a:srgbClr val="FFFFFF"/>
                  </a:solidFill>
                </a:uFill>
                <a:latin typeface="Times New Roman"/>
                <a:ea typeface="Times New Roman"/>
              </a:rPr>
              <a:t> </a:t>
            </a:r>
            <a:r>
              <a:rPr lang="en-US" sz="2000" spc="-1" dirty="0" err="1">
                <a:solidFill>
                  <a:schemeClr val="bg1"/>
                </a:solidFill>
                <a:uFill>
                  <a:solidFill>
                    <a:srgbClr val="FFFFFF"/>
                  </a:solidFill>
                </a:uFill>
                <a:latin typeface="Times New Roman"/>
                <a:ea typeface="Times New Roman"/>
              </a:rPr>
              <a:t>Qu</a:t>
            </a:r>
            <a:endParaRPr lang="en-US" sz="1600" spc="-1" dirty="0">
              <a:solidFill>
                <a:schemeClr val="bg1"/>
              </a:solidFill>
              <a:uFill>
                <a:solidFill>
                  <a:srgbClr val="FFFFFF"/>
                </a:solidFill>
              </a:uFill>
              <a:latin typeface="Arial"/>
            </a:endParaRPr>
          </a:p>
          <a:p>
            <a:pPr algn="ctr">
              <a:lnSpc>
                <a:spcPct val="100000"/>
              </a:lnSpc>
            </a:pPr>
            <a:r>
              <a:rPr lang="en-US" sz="2000" spc="-1" dirty="0">
                <a:solidFill>
                  <a:schemeClr val="bg1"/>
                </a:solidFill>
                <a:uFill>
                  <a:solidFill>
                    <a:srgbClr val="FFFFFF"/>
                  </a:solidFill>
                </a:uFill>
                <a:latin typeface="Times New Roman"/>
                <a:ea typeface="Times New Roman"/>
              </a:rPr>
              <a:t> </a:t>
            </a:r>
            <a:r>
              <a:rPr lang="en-US" sz="2000" spc="-1" dirty="0" err="1">
                <a:solidFill>
                  <a:schemeClr val="bg1"/>
                </a:solidFill>
                <a:uFill>
                  <a:solidFill>
                    <a:srgbClr val="FFFFFF"/>
                  </a:solidFill>
                </a:uFill>
                <a:latin typeface="Times New Roman"/>
                <a:ea typeface="Times New Roman"/>
              </a:rPr>
              <a:t>Sijia</a:t>
            </a:r>
            <a:r>
              <a:rPr lang="en-US" sz="2000" spc="-1" dirty="0">
                <a:solidFill>
                  <a:schemeClr val="bg1"/>
                </a:solidFill>
                <a:uFill>
                  <a:solidFill>
                    <a:srgbClr val="FFFFFF"/>
                  </a:solidFill>
                </a:uFill>
                <a:latin typeface="Times New Roman"/>
                <a:ea typeface="Times New Roman"/>
              </a:rPr>
              <a:t> Zhang</a:t>
            </a:r>
            <a:endParaRPr lang="en-US" sz="1600" spc="-1" dirty="0">
              <a:solidFill>
                <a:schemeClr val="bg1"/>
              </a:solidFill>
              <a:uFill>
                <a:solidFill>
                  <a:srgbClr val="FFFFFF"/>
                </a:solidFill>
              </a:uFill>
              <a:latin typeface="Arial"/>
            </a:endParaRPr>
          </a:p>
          <a:p>
            <a:pPr algn="ctr">
              <a:lnSpc>
                <a:spcPct val="100000"/>
              </a:lnSpc>
            </a:pPr>
            <a:r>
              <a:rPr lang="en-US" sz="2000" spc="-1" dirty="0">
                <a:solidFill>
                  <a:schemeClr val="bg1"/>
                </a:solidFill>
                <a:uFill>
                  <a:solidFill>
                    <a:srgbClr val="FFFFFF"/>
                  </a:solidFill>
                </a:uFill>
                <a:latin typeface="Times New Roman"/>
                <a:ea typeface="Times New Roman"/>
              </a:rPr>
              <a:t> </a:t>
            </a:r>
            <a:r>
              <a:rPr lang="en-US" sz="2000" spc="-1" dirty="0" smtClean="0">
                <a:solidFill>
                  <a:schemeClr val="bg1"/>
                </a:solidFill>
                <a:uFill>
                  <a:solidFill>
                    <a:srgbClr val="FFFFFF"/>
                  </a:solidFill>
                </a:uFill>
                <a:latin typeface="Times New Roman"/>
                <a:ea typeface="Times New Roman"/>
              </a:rPr>
              <a:t>         </a:t>
            </a:r>
            <a:endParaRPr lang="en-US" sz="1600" spc="-1" dirty="0">
              <a:solidFill>
                <a:schemeClr val="bg1"/>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165847" y="43927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b="1" dirty="0"/>
              <a:t>DEMO</a:t>
            </a:r>
          </a:p>
        </p:txBody>
      </p:sp>
      <p:sp>
        <p:nvSpPr>
          <p:cNvPr id="133" name="Shape 13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10</a:t>
            </a:fld>
            <a:endParaRPr lang="en-US" sz="4400" b="1" i="0" u="none">
              <a:solidFill>
                <a:srgbClr val="D9D9D9"/>
              </a:solidFill>
              <a:latin typeface="Arial"/>
              <a:ea typeface="Arial"/>
              <a:cs typeface="Arial"/>
              <a:sym typeface="Arial"/>
            </a:endParaRPr>
          </a:p>
        </p:txBody>
      </p:sp>
      <p:sp>
        <p:nvSpPr>
          <p:cNvPr id="134" name="Shape 13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7530" t="4445" r="7351"/>
          <a:stretch/>
        </p:blipFill>
        <p:spPr>
          <a:xfrm>
            <a:off x="882343" y="1355911"/>
            <a:ext cx="2412930" cy="4522695"/>
          </a:xfrm>
          <a:prstGeom prst="rect">
            <a:avLst/>
          </a:prstGeom>
        </p:spPr>
      </p:pic>
      <p:sp>
        <p:nvSpPr>
          <p:cNvPr id="3" name="虚尾箭头 2"/>
          <p:cNvSpPr/>
          <p:nvPr/>
        </p:nvSpPr>
        <p:spPr>
          <a:xfrm>
            <a:off x="3609420" y="3305733"/>
            <a:ext cx="1804838" cy="31152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8087" t="2941" r="7485"/>
          <a:stretch/>
        </p:blipFill>
        <p:spPr>
          <a:xfrm>
            <a:off x="5728406" y="1355911"/>
            <a:ext cx="2362240" cy="4480111"/>
          </a:xfrm>
          <a:prstGeom prst="rect">
            <a:avLst/>
          </a:prstGeom>
        </p:spPr>
      </p:pic>
      <p:sp>
        <p:nvSpPr>
          <p:cNvPr id="5" name="文本框 4"/>
          <p:cNvSpPr txBox="1"/>
          <p:nvPr/>
        </p:nvSpPr>
        <p:spPr>
          <a:xfrm>
            <a:off x="3822119" y="4746812"/>
            <a:ext cx="1379439" cy="584775"/>
          </a:xfrm>
          <a:prstGeom prst="rect">
            <a:avLst/>
          </a:prstGeom>
          <a:noFill/>
        </p:spPr>
        <p:txBody>
          <a:bodyPr wrap="square" rtlCol="0">
            <a:spAutoFit/>
          </a:bodyPr>
          <a:lstStyle/>
          <a:p>
            <a:r>
              <a:rPr kumimoji="1" lang="en-US" altLang="zh-CN" sz="3200" dirty="0" smtClean="0">
                <a:latin typeface="Heiti SC Light" charset="-122"/>
                <a:ea typeface="Heiti SC Light" charset="-122"/>
                <a:cs typeface="Heiti SC Light" charset="-122"/>
              </a:rPr>
              <a:t>Click!</a:t>
            </a:r>
            <a:endParaRPr kumimoji="1" lang="zh-CN" altLang="en-US" sz="3200" dirty="0">
              <a:latin typeface="Heiti SC Light" charset="-122"/>
              <a:ea typeface="Heiti SC Light" charset="-122"/>
              <a:cs typeface="Heiti SC Light" charset="-122"/>
            </a:endParaRPr>
          </a:p>
        </p:txBody>
      </p:sp>
      <p:sp>
        <p:nvSpPr>
          <p:cNvPr id="11" name="文本框 10"/>
          <p:cNvSpPr txBox="1"/>
          <p:nvPr/>
        </p:nvSpPr>
        <p:spPr>
          <a:xfrm>
            <a:off x="1791430" y="3032483"/>
            <a:ext cx="594756" cy="584775"/>
          </a:xfrm>
          <a:prstGeom prst="rect">
            <a:avLst/>
          </a:prstGeom>
          <a:noFill/>
        </p:spPr>
        <p:txBody>
          <a:bodyPr wrap="square" rtlCol="0">
            <a:spAutoFit/>
          </a:bodyPr>
          <a:lstStyle/>
          <a:p>
            <a:r>
              <a:rPr kumimoji="1" lang="en-US" altLang="zh-CN" sz="3200" dirty="0" smtClean="0">
                <a:solidFill>
                  <a:srgbClr val="FF0000"/>
                </a:solidFill>
                <a:latin typeface="Heiti SC Light" charset="-122"/>
                <a:ea typeface="Heiti SC Light" charset="-122"/>
                <a:cs typeface="Heiti SC Light" charset="-122"/>
              </a:rPr>
              <a:t>A</a:t>
            </a:r>
            <a:endParaRPr kumimoji="1" lang="zh-CN" altLang="en-US" sz="3200" dirty="0">
              <a:solidFill>
                <a:srgbClr val="FF0000"/>
              </a:solidFill>
              <a:latin typeface="Heiti SC Light" charset="-122"/>
              <a:ea typeface="Heiti SC Light" charset="-122"/>
              <a:cs typeface="Heiti SC Light" charset="-122"/>
            </a:endParaRPr>
          </a:p>
        </p:txBody>
      </p:sp>
      <p:sp>
        <p:nvSpPr>
          <p:cNvPr id="12" name="文本框 11"/>
          <p:cNvSpPr txBox="1"/>
          <p:nvPr/>
        </p:nvSpPr>
        <p:spPr>
          <a:xfrm>
            <a:off x="2640839" y="4372191"/>
            <a:ext cx="594756" cy="584775"/>
          </a:xfrm>
          <a:prstGeom prst="rect">
            <a:avLst/>
          </a:prstGeom>
          <a:noFill/>
        </p:spPr>
        <p:txBody>
          <a:bodyPr wrap="square" rtlCol="0">
            <a:spAutoFit/>
          </a:bodyPr>
          <a:lstStyle/>
          <a:p>
            <a:r>
              <a:rPr kumimoji="1" lang="en-US" altLang="zh-CN" sz="3200" dirty="0">
                <a:solidFill>
                  <a:srgbClr val="FF0000"/>
                </a:solidFill>
                <a:latin typeface="Heiti SC Light" charset="-122"/>
                <a:ea typeface="Heiti SC Light" charset="-122"/>
                <a:cs typeface="Heiti SC Light" charset="-122"/>
              </a:rPr>
              <a:t>B</a:t>
            </a:r>
            <a:endParaRPr kumimoji="1" lang="zh-CN" altLang="en-US" sz="3200" dirty="0">
              <a:solidFill>
                <a:srgbClr val="FF0000"/>
              </a:solidFill>
              <a:latin typeface="Heiti SC Light" charset="-122"/>
              <a:ea typeface="Heiti SC Light" charset="-122"/>
              <a:cs typeface="Heiti SC Light" charset="-122"/>
            </a:endParaRPr>
          </a:p>
        </p:txBody>
      </p:sp>
      <p:sp>
        <p:nvSpPr>
          <p:cNvPr id="13" name="文本框 12"/>
          <p:cNvSpPr txBox="1"/>
          <p:nvPr/>
        </p:nvSpPr>
        <p:spPr>
          <a:xfrm>
            <a:off x="7337312" y="4444425"/>
            <a:ext cx="753333" cy="584775"/>
          </a:xfrm>
          <a:prstGeom prst="rect">
            <a:avLst/>
          </a:prstGeom>
          <a:noFill/>
        </p:spPr>
        <p:txBody>
          <a:bodyPr wrap="square" rtlCol="0">
            <a:spAutoFit/>
          </a:bodyPr>
          <a:lstStyle/>
          <a:p>
            <a:r>
              <a:rPr kumimoji="1" lang="en-US" altLang="zh-CN" sz="3200" dirty="0" smtClean="0">
                <a:solidFill>
                  <a:srgbClr val="FF0000"/>
                </a:solidFill>
                <a:latin typeface="Heiti SC Light" charset="-122"/>
                <a:ea typeface="Heiti SC Light" charset="-122"/>
                <a:cs typeface="Heiti SC Light" charset="-122"/>
              </a:rPr>
              <a:t>B</a:t>
            </a:r>
            <a:endParaRPr kumimoji="1" lang="zh-CN" altLang="en-US" sz="3200" dirty="0">
              <a:solidFill>
                <a:srgbClr val="FF0000"/>
              </a:solidFill>
              <a:latin typeface="Heiti SC Light" charset="-122"/>
              <a:ea typeface="Heiti SC Light" charset="-122"/>
              <a:cs typeface="Heiti SC Light" charset="-122"/>
            </a:endParaRPr>
          </a:p>
        </p:txBody>
      </p:sp>
      <p:sp>
        <p:nvSpPr>
          <p:cNvPr id="15" name="文本框 14"/>
          <p:cNvSpPr txBox="1"/>
          <p:nvPr/>
        </p:nvSpPr>
        <p:spPr>
          <a:xfrm>
            <a:off x="6638066" y="3169107"/>
            <a:ext cx="594756" cy="584775"/>
          </a:xfrm>
          <a:prstGeom prst="rect">
            <a:avLst/>
          </a:prstGeom>
          <a:noFill/>
        </p:spPr>
        <p:txBody>
          <a:bodyPr wrap="square" rtlCol="0">
            <a:spAutoFit/>
          </a:bodyPr>
          <a:lstStyle/>
          <a:p>
            <a:r>
              <a:rPr kumimoji="1" lang="en-US" altLang="zh-CN" sz="3200" dirty="0" smtClean="0">
                <a:solidFill>
                  <a:srgbClr val="FF0000"/>
                </a:solidFill>
                <a:latin typeface="Heiti SC Light" charset="-122"/>
                <a:ea typeface="Heiti SC Light" charset="-122"/>
                <a:cs typeface="Heiti SC Light" charset="-122"/>
              </a:rPr>
              <a:t>A</a:t>
            </a:r>
            <a:endParaRPr kumimoji="1" lang="zh-CN" altLang="en-US" sz="3200" dirty="0">
              <a:solidFill>
                <a:srgbClr val="FF0000"/>
              </a:solidFill>
              <a:latin typeface="Heiti SC Light" charset="-122"/>
              <a:ea typeface="Heiti SC Light" charset="-122"/>
              <a:cs typeface="Heiti SC Light" charset="-122"/>
            </a:endParaRPr>
          </a:p>
        </p:txBody>
      </p:sp>
      <p:sp>
        <p:nvSpPr>
          <p:cNvPr id="16" name="文本框 15"/>
          <p:cNvSpPr txBox="1"/>
          <p:nvPr/>
        </p:nvSpPr>
        <p:spPr>
          <a:xfrm>
            <a:off x="6014720" y="2279614"/>
            <a:ext cx="753333" cy="584775"/>
          </a:xfrm>
          <a:prstGeom prst="rect">
            <a:avLst/>
          </a:prstGeom>
          <a:noFill/>
        </p:spPr>
        <p:txBody>
          <a:bodyPr wrap="square" rtlCol="0">
            <a:spAutoFit/>
          </a:bodyPr>
          <a:lstStyle/>
          <a:p>
            <a:r>
              <a:rPr kumimoji="1" lang="en-US" altLang="zh-CN" sz="3200" dirty="0" smtClean="0">
                <a:solidFill>
                  <a:srgbClr val="FF0000"/>
                </a:solidFill>
                <a:latin typeface="Heiti SC Light" charset="-122"/>
                <a:ea typeface="Heiti SC Light" charset="-122"/>
                <a:cs typeface="Heiti SC Light" charset="-122"/>
              </a:rPr>
              <a:t>B</a:t>
            </a:r>
            <a:endParaRPr kumimoji="1" lang="zh-CN" altLang="en-US" sz="3200" dirty="0">
              <a:solidFill>
                <a:srgbClr val="FF0000"/>
              </a:solidFill>
              <a:latin typeface="Heiti SC Light" charset="-122"/>
              <a:ea typeface="Heiti SC Light" charset="-122"/>
              <a:cs typeface="Heiti SC Light"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165847" y="43927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b="1" dirty="0"/>
              <a:t>DEMO</a:t>
            </a:r>
          </a:p>
        </p:txBody>
      </p:sp>
      <p:sp>
        <p:nvSpPr>
          <p:cNvPr id="133" name="Shape 13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11</a:t>
            </a:fld>
            <a:endParaRPr lang="en-US" sz="4400" b="1" i="0" u="none">
              <a:solidFill>
                <a:srgbClr val="D9D9D9"/>
              </a:solidFill>
              <a:latin typeface="Arial"/>
              <a:ea typeface="Arial"/>
              <a:cs typeface="Arial"/>
              <a:sym typeface="Arial"/>
            </a:endParaRPr>
          </a:p>
        </p:txBody>
      </p:sp>
      <p:sp>
        <p:nvSpPr>
          <p:cNvPr id="134" name="Shape 13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pic>
        <p:nvPicPr>
          <p:cNvPr id="2" name="demos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05779" y="439270"/>
            <a:ext cx="3423621" cy="5706036"/>
          </a:xfrm>
          <a:prstGeom prst="rect">
            <a:avLst/>
          </a:prstGeom>
        </p:spPr>
      </p:pic>
    </p:spTree>
    <p:extLst>
      <p:ext uri="{BB962C8B-B14F-4D97-AF65-F5344CB8AC3E}">
        <p14:creationId xmlns:p14="http://schemas.microsoft.com/office/powerpoint/2010/main" val="701396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093" y="2197373"/>
            <a:ext cx="7018765" cy="3706539"/>
          </a:xfrm>
          <a:prstGeom prst="rect">
            <a:avLst/>
          </a:prstGeom>
        </p:spPr>
      </p:pic>
      <p:sp>
        <p:nvSpPr>
          <p:cNvPr id="124" name="Shape 124"/>
          <p:cNvSpPr txBox="1">
            <a:spLocks noGrp="1"/>
          </p:cNvSpPr>
          <p:nvPr>
            <p:ph type="title"/>
          </p:nvPr>
        </p:nvSpPr>
        <p:spPr>
          <a:xfrm>
            <a:off x="112059" y="493711"/>
            <a:ext cx="7924799" cy="685799"/>
          </a:xfrm>
          <a:prstGeom prst="rect">
            <a:avLst/>
          </a:prstGeom>
          <a:noFill/>
          <a:ln>
            <a:noFill/>
          </a:ln>
        </p:spPr>
        <p:txBody>
          <a:bodyPr lIns="91425" tIns="45700" rIns="91425" bIns="45700" anchor="t" anchorCtr="0">
            <a:noAutofit/>
          </a:bodyPr>
          <a:lstStyle/>
          <a:p>
            <a:pPr lvl="0">
              <a:buClr>
                <a:schemeClr val="dk1"/>
              </a:buClr>
              <a:buSzPct val="25000"/>
            </a:pPr>
            <a:r>
              <a:rPr lang="en-US" altLang="zh-CN" b="1" dirty="0"/>
              <a:t>Testing conducted</a:t>
            </a:r>
            <a:endParaRPr lang="en-US" b="1" dirty="0"/>
          </a:p>
        </p:txBody>
      </p:sp>
      <p:sp>
        <p:nvSpPr>
          <p:cNvPr id="125" name="Shape 125"/>
          <p:cNvSpPr txBox="1">
            <a:spLocks noGrp="1"/>
          </p:cNvSpPr>
          <p:nvPr>
            <p:ph type="body" idx="1"/>
          </p:nvPr>
        </p:nvSpPr>
        <p:spPr>
          <a:xfrm>
            <a:off x="112060" y="1179510"/>
            <a:ext cx="7620000" cy="559683"/>
          </a:xfrm>
          <a:prstGeom prst="rect">
            <a:avLst/>
          </a:prstGeom>
          <a:noFill/>
          <a:ln>
            <a:noFill/>
          </a:ln>
        </p:spPr>
        <p:txBody>
          <a:bodyPr lIns="91425" tIns="45700" rIns="91425" bIns="45700" anchor="t" anchorCtr="0">
            <a:noAutofit/>
          </a:bodyPr>
          <a:lstStyle/>
          <a:p>
            <a:r>
              <a:rPr lang="en-US" altLang="zh-CN" dirty="0" smtClean="0"/>
              <a:t>We</a:t>
            </a:r>
            <a:r>
              <a:rPr lang="zh-CN" altLang="en-US" dirty="0" smtClean="0"/>
              <a:t> </a:t>
            </a:r>
            <a:r>
              <a:rPr lang="en-US" altLang="zh-CN" dirty="0" smtClean="0"/>
              <a:t>tested</a:t>
            </a:r>
            <a:r>
              <a:rPr lang="zh-CN" altLang="en-US" dirty="0" smtClean="0"/>
              <a:t> </a:t>
            </a:r>
            <a:r>
              <a:rPr lang="en-US" altLang="zh-CN" dirty="0" smtClean="0"/>
              <a:t>the</a:t>
            </a:r>
            <a:r>
              <a:rPr lang="zh-CN" altLang="en-US" dirty="0" smtClean="0"/>
              <a:t> </a:t>
            </a:r>
            <a:r>
              <a:rPr lang="en-US" altLang="zh-CN" dirty="0" smtClean="0"/>
              <a:t>video chat</a:t>
            </a:r>
            <a:r>
              <a:rPr lang="zh-CN" altLang="en-US" dirty="0" smtClean="0"/>
              <a:t> </a:t>
            </a:r>
            <a:r>
              <a:rPr lang="en-US" altLang="zh-CN" dirty="0" smtClean="0"/>
              <a:t>program through AWS device farm:</a:t>
            </a:r>
          </a:p>
          <a:p>
            <a:endParaRPr lang="en-US" altLang="zh-CN" dirty="0"/>
          </a:p>
          <a:p>
            <a:endParaRPr lang="en-IN" altLang="zh-CN" dirty="0"/>
          </a:p>
          <a:p>
            <a:endParaRPr lang="en-IN" altLang="zh-CN" dirty="0"/>
          </a:p>
        </p:txBody>
      </p:sp>
      <p:sp>
        <p:nvSpPr>
          <p:cNvPr id="126" name="Shape 126"/>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12</a:t>
            </a:fld>
            <a:endParaRPr lang="en-US" sz="4400" b="1" i="0" u="none">
              <a:solidFill>
                <a:srgbClr val="D9D9D9"/>
              </a:solidFill>
              <a:latin typeface="Arial"/>
              <a:ea typeface="Arial"/>
              <a:cs typeface="Arial"/>
              <a:sym typeface="Arial"/>
            </a:endParaRPr>
          </a:p>
        </p:txBody>
      </p:sp>
      <p:sp>
        <p:nvSpPr>
          <p:cNvPr id="127" name="Shape 127"/>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extLst>
      <p:ext uri="{BB962C8B-B14F-4D97-AF65-F5344CB8AC3E}">
        <p14:creationId xmlns:p14="http://schemas.microsoft.com/office/powerpoint/2010/main" val="11134502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31693" y="426380"/>
            <a:ext cx="7772400" cy="2915864"/>
          </a:xfrm>
        </p:spPr>
        <p:txBody>
          <a:bodyPr/>
          <a:lstStyle/>
          <a:p>
            <a:r>
              <a:rPr kumimoji="1" lang="en-US" altLang="zh-CN" sz="4000" b="1" dirty="0" smtClean="0"/>
              <a:t>Challenge:</a:t>
            </a:r>
          </a:p>
          <a:p>
            <a:endParaRPr kumimoji="1" lang="en-US" altLang="zh-CN" sz="4000" dirty="0" smtClean="0"/>
          </a:p>
          <a:p>
            <a:r>
              <a:rPr kumimoji="1" lang="en-US" altLang="zh-CN" dirty="0" err="1" smtClean="0"/>
              <a:t>WebRTC</a:t>
            </a:r>
            <a:r>
              <a:rPr kumimoji="1" lang="zh-CN" altLang="en-US" dirty="0" smtClean="0"/>
              <a:t> </a:t>
            </a:r>
            <a:r>
              <a:rPr kumimoji="1" lang="en-US" altLang="zh-CN" dirty="0" smtClean="0"/>
              <a:t>supports</a:t>
            </a:r>
            <a:r>
              <a:rPr kumimoji="1" lang="zh-CN" altLang="en-US" dirty="0" smtClean="0"/>
              <a:t> </a:t>
            </a:r>
            <a:r>
              <a:rPr kumimoji="1" lang="en-US" altLang="zh-CN" dirty="0" smtClean="0"/>
              <a:t>dual</a:t>
            </a:r>
            <a:r>
              <a:rPr kumimoji="1" lang="zh-CN" altLang="en-US" dirty="0" smtClean="0"/>
              <a:t> </a:t>
            </a:r>
            <a:r>
              <a:rPr kumimoji="1" lang="en-US" altLang="zh-CN" dirty="0" smtClean="0"/>
              <a:t>camera?</a:t>
            </a:r>
          </a:p>
          <a:p>
            <a:pPr marL="457200" indent="-457200">
              <a:buAutoNum type="arabicPeriod"/>
            </a:pPr>
            <a:endParaRPr kumimoji="1" lang="en-US" altLang="zh-CN" dirty="0" smtClean="0"/>
          </a:p>
          <a:p>
            <a:endParaRPr kumimoji="1" lang="zh-CN" altLang="en-US" dirty="0"/>
          </a:p>
        </p:txBody>
      </p:sp>
      <p:sp>
        <p:nvSpPr>
          <p:cNvPr id="4" name="幻灯片编号占位符 3"/>
          <p:cNvSpPr>
            <a:spLocks noGrp="1"/>
          </p:cNvSpPr>
          <p:nvPr>
            <p:ph type="sldNum" idx="12"/>
          </p:nvPr>
        </p:nvSpPr>
        <p:spPr/>
        <p:txBody>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smtClean="0">
                <a:solidFill>
                  <a:srgbClr val="D9D9D9"/>
                </a:solidFill>
                <a:latin typeface="Arial"/>
                <a:ea typeface="Arial"/>
                <a:cs typeface="Arial"/>
                <a:sym typeface="Arial"/>
              </a:rPr>
              <a:t>13</a:t>
            </a:fld>
            <a:endParaRPr lang="en-US" sz="4400" b="1" i="0" u="none">
              <a:solidFill>
                <a:srgbClr val="D9D9D9"/>
              </a:solidFill>
              <a:latin typeface="Arial"/>
              <a:ea typeface="Arial"/>
              <a:cs typeface="Arial"/>
              <a:sym typeface="Arial"/>
            </a:endParaRPr>
          </a:p>
        </p:txBody>
      </p:sp>
      <p:sp>
        <p:nvSpPr>
          <p:cNvPr id="2" name="圆角矩形 1"/>
          <p:cNvSpPr/>
          <p:nvPr/>
        </p:nvSpPr>
        <p:spPr>
          <a:xfrm>
            <a:off x="4404960" y="3996961"/>
            <a:ext cx="1457889" cy="853562"/>
          </a:xfrm>
          <a:prstGeom prst="roundRect">
            <a:avLst/>
          </a:prstGeom>
          <a:ln>
            <a:solidFill>
              <a:schemeClr val="accent3"/>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dirty="0" smtClean="0">
                <a:ln w="0"/>
                <a:solidFill>
                  <a:schemeClr val="tx1"/>
                </a:solidFill>
                <a:effectLst>
                  <a:outerShdw blurRad="38100" dist="19050" dir="2700000" algn="tl" rotWithShape="0">
                    <a:schemeClr val="dk1">
                      <a:alpha val="40000"/>
                    </a:schemeClr>
                  </a:outerShdw>
                </a:effectLst>
              </a:rPr>
              <a:t>SDP</a:t>
            </a:r>
            <a:r>
              <a:rPr kumimoji="1" lang="zh-CN" altLang="en-US" dirty="0" smtClean="0">
                <a:ln w="0"/>
                <a:solidFill>
                  <a:schemeClr val="tx1"/>
                </a:solidFill>
                <a:effectLst>
                  <a:outerShdw blurRad="38100" dist="19050" dir="2700000" algn="tl" rotWithShape="0">
                    <a:schemeClr val="dk1">
                      <a:alpha val="40000"/>
                    </a:schemeClr>
                  </a:outerShdw>
                </a:effectLst>
              </a:rPr>
              <a:t> </a:t>
            </a:r>
            <a:r>
              <a:rPr kumimoji="1" lang="en-US" altLang="zh-CN" dirty="0" smtClean="0">
                <a:ln w="0"/>
                <a:solidFill>
                  <a:schemeClr val="tx1"/>
                </a:solidFill>
                <a:effectLst>
                  <a:outerShdw blurRad="38100" dist="19050" dir="2700000" algn="tl" rotWithShape="0">
                    <a:schemeClr val="dk1">
                      <a:alpha val="40000"/>
                    </a:schemeClr>
                  </a:outerShdw>
                </a:effectLst>
              </a:rPr>
              <a:t>Package</a:t>
            </a:r>
            <a:endParaRPr kumimoji="1" lang="zh-CN" altLang="en-US" dirty="0">
              <a:ln w="0"/>
              <a:solidFill>
                <a:schemeClr val="tx1"/>
              </a:solidFill>
              <a:effectLst>
                <a:outerShdw blurRad="38100" dist="19050" dir="2700000" algn="tl" rotWithShape="0">
                  <a:schemeClr val="dk1">
                    <a:alpha val="40000"/>
                  </a:schemeClr>
                </a:outerShdw>
              </a:effectLst>
            </a:endParaRPr>
          </a:p>
        </p:txBody>
      </p:sp>
      <p:sp>
        <p:nvSpPr>
          <p:cNvPr id="7" name="圆角矩形 6"/>
          <p:cNvSpPr/>
          <p:nvPr/>
        </p:nvSpPr>
        <p:spPr>
          <a:xfrm>
            <a:off x="2265270" y="3792569"/>
            <a:ext cx="1340223" cy="456873"/>
          </a:xfrm>
          <a:prstGeom prst="roundRect">
            <a:avLst/>
          </a:prstGeom>
          <a:ln>
            <a:solidFill>
              <a:schemeClr val="accent3"/>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dirty="0" smtClean="0">
                <a:ln w="0"/>
                <a:solidFill>
                  <a:schemeClr val="tx1"/>
                </a:solidFill>
                <a:effectLst>
                  <a:outerShdw blurRad="38100" dist="19050" dir="2700000" algn="tl" rotWithShape="0">
                    <a:schemeClr val="dk1">
                      <a:alpha val="40000"/>
                    </a:schemeClr>
                  </a:outerShdw>
                </a:effectLst>
              </a:rPr>
              <a:t>Video</a:t>
            </a:r>
            <a:r>
              <a:rPr kumimoji="1" lang="zh-CN" altLang="en-US" dirty="0" smtClean="0">
                <a:ln w="0"/>
                <a:solidFill>
                  <a:schemeClr val="tx1"/>
                </a:solidFill>
                <a:effectLst>
                  <a:outerShdw blurRad="38100" dist="19050" dir="2700000" algn="tl" rotWithShape="0">
                    <a:schemeClr val="dk1">
                      <a:alpha val="40000"/>
                    </a:schemeClr>
                  </a:outerShdw>
                </a:effectLst>
              </a:rPr>
              <a:t> </a:t>
            </a:r>
            <a:r>
              <a:rPr kumimoji="1" lang="en-US" altLang="zh-CN" dirty="0" smtClean="0">
                <a:ln w="0"/>
                <a:solidFill>
                  <a:schemeClr val="tx1"/>
                </a:solidFill>
                <a:effectLst>
                  <a:outerShdw blurRad="38100" dist="19050" dir="2700000" algn="tl" rotWithShape="0">
                    <a:schemeClr val="dk1">
                      <a:alpha val="40000"/>
                    </a:schemeClr>
                  </a:outerShdw>
                </a:effectLst>
              </a:rPr>
              <a:t>stream</a:t>
            </a:r>
            <a:endParaRPr kumimoji="1" lang="zh-CN" altLang="en-US" dirty="0">
              <a:ln w="0"/>
              <a:solidFill>
                <a:schemeClr val="tx1"/>
              </a:solidFill>
              <a:effectLst>
                <a:outerShdw blurRad="38100" dist="19050" dir="2700000" algn="tl" rotWithShape="0">
                  <a:schemeClr val="dk1">
                    <a:alpha val="40000"/>
                  </a:schemeClr>
                </a:outerShdw>
              </a:effectLst>
            </a:endParaRPr>
          </a:p>
        </p:txBody>
      </p:sp>
      <p:sp>
        <p:nvSpPr>
          <p:cNvPr id="8" name="圆角矩形 7"/>
          <p:cNvSpPr/>
          <p:nvPr/>
        </p:nvSpPr>
        <p:spPr>
          <a:xfrm>
            <a:off x="2265270" y="4508032"/>
            <a:ext cx="1340223" cy="456873"/>
          </a:xfrm>
          <a:prstGeom prst="roundRect">
            <a:avLst/>
          </a:prstGeom>
          <a:ln>
            <a:solidFill>
              <a:schemeClr val="accent3"/>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dirty="0" smtClean="0">
                <a:ln w="0"/>
                <a:solidFill>
                  <a:schemeClr val="tx1"/>
                </a:solidFill>
                <a:effectLst>
                  <a:outerShdw blurRad="38100" dist="19050" dir="2700000" algn="tl" rotWithShape="0">
                    <a:schemeClr val="dk1">
                      <a:alpha val="40000"/>
                    </a:schemeClr>
                  </a:outerShdw>
                </a:effectLst>
              </a:rPr>
              <a:t>Audio</a:t>
            </a:r>
            <a:r>
              <a:rPr kumimoji="1" lang="zh-CN" altLang="en-US" dirty="0" smtClean="0">
                <a:ln w="0"/>
                <a:solidFill>
                  <a:schemeClr val="tx1"/>
                </a:solidFill>
                <a:effectLst>
                  <a:outerShdw blurRad="38100" dist="19050" dir="2700000" algn="tl" rotWithShape="0">
                    <a:schemeClr val="dk1">
                      <a:alpha val="40000"/>
                    </a:schemeClr>
                  </a:outerShdw>
                </a:effectLst>
              </a:rPr>
              <a:t> </a:t>
            </a:r>
            <a:r>
              <a:rPr kumimoji="1" lang="en-US" altLang="zh-CN" dirty="0" smtClean="0">
                <a:ln w="0"/>
                <a:solidFill>
                  <a:schemeClr val="tx1"/>
                </a:solidFill>
                <a:effectLst>
                  <a:outerShdw blurRad="38100" dist="19050" dir="2700000" algn="tl" rotWithShape="0">
                    <a:schemeClr val="dk1">
                      <a:alpha val="40000"/>
                    </a:schemeClr>
                  </a:outerShdw>
                </a:effectLst>
              </a:rPr>
              <a:t>stream</a:t>
            </a:r>
            <a:endParaRPr kumimoji="1" lang="zh-CN" altLang="en-US" dirty="0"/>
          </a:p>
        </p:txBody>
      </p:sp>
      <p:cxnSp>
        <p:nvCxnSpPr>
          <p:cNvPr id="10" name="直线箭头连接符 9"/>
          <p:cNvCxnSpPr/>
          <p:nvPr/>
        </p:nvCxnSpPr>
        <p:spPr>
          <a:xfrm>
            <a:off x="3654236" y="4028861"/>
            <a:ext cx="618565" cy="1864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线箭头连接符 11"/>
          <p:cNvCxnSpPr/>
          <p:nvPr/>
        </p:nvCxnSpPr>
        <p:spPr>
          <a:xfrm flipV="1">
            <a:off x="3666839" y="4582147"/>
            <a:ext cx="588034" cy="134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线箭头连接符 13"/>
          <p:cNvCxnSpPr/>
          <p:nvPr/>
        </p:nvCxnSpPr>
        <p:spPr>
          <a:xfrm>
            <a:off x="5981630" y="4446400"/>
            <a:ext cx="12909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圆角矩形 14"/>
          <p:cNvSpPr/>
          <p:nvPr/>
        </p:nvSpPr>
        <p:spPr>
          <a:xfrm>
            <a:off x="7364436" y="4048715"/>
            <a:ext cx="1331258" cy="853562"/>
          </a:xfrm>
          <a:prstGeom prst="roundRect">
            <a:avLst/>
          </a:prstGeom>
          <a:ln>
            <a:solidFill>
              <a:schemeClr val="accent3"/>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dirty="0" smtClean="0">
                <a:ln w="0"/>
                <a:solidFill>
                  <a:schemeClr val="tx1"/>
                </a:solidFill>
                <a:effectLst>
                  <a:outerShdw blurRad="38100" dist="19050" dir="2700000" algn="tl" rotWithShape="0">
                    <a:schemeClr val="dk1">
                      <a:alpha val="40000"/>
                    </a:schemeClr>
                  </a:outerShdw>
                </a:effectLst>
              </a:rPr>
              <a:t>device</a:t>
            </a:r>
            <a:endParaRPr kumimoji="1" lang="zh-CN" altLang="en-US" dirty="0"/>
          </a:p>
        </p:txBody>
      </p:sp>
      <p:sp>
        <p:nvSpPr>
          <p:cNvPr id="17" name="文本框 16"/>
          <p:cNvSpPr txBox="1"/>
          <p:nvPr/>
        </p:nvSpPr>
        <p:spPr>
          <a:xfrm>
            <a:off x="5898075" y="4068572"/>
            <a:ext cx="1528481" cy="307777"/>
          </a:xfrm>
          <a:prstGeom prst="rect">
            <a:avLst/>
          </a:prstGeom>
          <a:noFill/>
        </p:spPr>
        <p:txBody>
          <a:bodyPr wrap="square" rtlCol="0">
            <a:spAutoFit/>
          </a:bodyPr>
          <a:lstStyle/>
          <a:p>
            <a:r>
              <a:rPr kumimoji="1" lang="en-US" altLang="zh-CN" dirty="0" smtClean="0"/>
              <a:t>Peer</a:t>
            </a:r>
            <a:r>
              <a:rPr kumimoji="1" lang="zh-CN" altLang="en-US" dirty="0" smtClean="0"/>
              <a:t> </a:t>
            </a:r>
            <a:r>
              <a:rPr kumimoji="1" lang="en-US" altLang="zh-CN" dirty="0" smtClean="0"/>
              <a:t>connection</a:t>
            </a:r>
            <a:endParaRPr kumimoji="1" lang="zh-CN" altLang="en-US" dirty="0"/>
          </a:p>
        </p:txBody>
      </p:sp>
      <p:sp>
        <p:nvSpPr>
          <p:cNvPr id="18" name="文本框 17"/>
          <p:cNvSpPr txBox="1"/>
          <p:nvPr/>
        </p:nvSpPr>
        <p:spPr>
          <a:xfrm>
            <a:off x="6232641" y="4486084"/>
            <a:ext cx="1528481" cy="307777"/>
          </a:xfrm>
          <a:prstGeom prst="rect">
            <a:avLst/>
          </a:prstGeom>
          <a:noFill/>
        </p:spPr>
        <p:txBody>
          <a:bodyPr wrap="square" rtlCol="0">
            <a:spAutoFit/>
          </a:bodyPr>
          <a:lstStyle/>
          <a:p>
            <a:r>
              <a:rPr kumimoji="1" lang="en-US" altLang="zh-CN" dirty="0" smtClean="0"/>
              <a:t>internet</a:t>
            </a:r>
            <a:endParaRPr kumimoji="1" lang="zh-CN" altLang="en-US" dirty="0"/>
          </a:p>
        </p:txBody>
      </p:sp>
      <p:sp>
        <p:nvSpPr>
          <p:cNvPr id="19" name="圆角矩形 18"/>
          <p:cNvSpPr/>
          <p:nvPr/>
        </p:nvSpPr>
        <p:spPr>
          <a:xfrm>
            <a:off x="331693" y="4045050"/>
            <a:ext cx="1331258" cy="853562"/>
          </a:xfrm>
          <a:prstGeom prst="roundRect">
            <a:avLst/>
          </a:prstGeom>
          <a:ln>
            <a:solidFill>
              <a:schemeClr val="accent3"/>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dirty="0" smtClean="0">
                <a:ln w="0"/>
                <a:solidFill>
                  <a:schemeClr val="tx1"/>
                </a:solidFill>
                <a:effectLst>
                  <a:outerShdw blurRad="38100" dist="19050" dir="2700000" algn="tl" rotWithShape="0">
                    <a:schemeClr val="dk1">
                      <a:alpha val="40000"/>
                    </a:schemeClr>
                  </a:outerShdw>
                </a:effectLst>
              </a:rPr>
              <a:t>device</a:t>
            </a:r>
            <a:endParaRPr kumimoji="1" lang="zh-CN" altLang="en-US" dirty="0">
              <a:ln w="0"/>
              <a:solidFill>
                <a:schemeClr val="tx1"/>
              </a:solidFill>
              <a:effectLst>
                <a:outerShdw blurRad="38100" dist="19050" dir="2700000" algn="tl" rotWithShape="0">
                  <a:schemeClr val="dk1">
                    <a:alpha val="40000"/>
                  </a:schemeClr>
                </a:outerShdw>
              </a:effectLst>
            </a:endParaRPr>
          </a:p>
        </p:txBody>
      </p:sp>
      <p:cxnSp>
        <p:nvCxnSpPr>
          <p:cNvPr id="23" name="直线箭头连接符 22"/>
          <p:cNvCxnSpPr/>
          <p:nvPr/>
        </p:nvCxnSpPr>
        <p:spPr>
          <a:xfrm flipV="1">
            <a:off x="1727870" y="4045050"/>
            <a:ext cx="436618" cy="109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线箭头连接符 24"/>
          <p:cNvCxnSpPr/>
          <p:nvPr/>
        </p:nvCxnSpPr>
        <p:spPr>
          <a:xfrm>
            <a:off x="1716775" y="4533373"/>
            <a:ext cx="481294" cy="183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03466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209550" y="737583"/>
            <a:ext cx="7924800" cy="685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b="1" dirty="0" smtClean="0"/>
              <a:t>Sprint </a:t>
            </a:r>
            <a:r>
              <a:rPr lang="en-US" altLang="zh-CN" b="1" dirty="0" smtClean="0"/>
              <a:t>4</a:t>
            </a:r>
            <a:r>
              <a:rPr lang="zh-CN" altLang="en-US" b="1" dirty="0" smtClean="0"/>
              <a:t> </a:t>
            </a:r>
            <a:r>
              <a:rPr lang="en-US" b="1" dirty="0" smtClean="0"/>
              <a:t>Plan</a:t>
            </a:r>
            <a:br>
              <a:rPr lang="en-US" b="1" dirty="0" smtClean="0"/>
            </a:br>
            <a:r>
              <a:rPr lang="en-US" b="1" dirty="0"/>
              <a:t/>
            </a:r>
            <a:br>
              <a:rPr lang="en-US" b="1" dirty="0"/>
            </a:br>
            <a:endParaRPr lang="en-US" b="1" dirty="0"/>
          </a:p>
        </p:txBody>
      </p:sp>
      <p:sp>
        <p:nvSpPr>
          <p:cNvPr id="140" name="Shape 140"/>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14</a:t>
            </a:fld>
            <a:endParaRPr lang="en-US" sz="4400" b="1" i="0" u="none">
              <a:solidFill>
                <a:srgbClr val="D9D9D9"/>
              </a:solidFill>
              <a:latin typeface="Arial"/>
              <a:ea typeface="Arial"/>
              <a:cs typeface="Arial"/>
              <a:sym typeface="Arial"/>
            </a:endParaRPr>
          </a:p>
        </p:txBody>
      </p:sp>
      <p:sp>
        <p:nvSpPr>
          <p:cNvPr id="141" name="Shape 141"/>
          <p:cNvSpPr txBox="1"/>
          <p:nvPr/>
        </p:nvSpPr>
        <p:spPr>
          <a:xfrm>
            <a:off x="6629400" y="0"/>
            <a:ext cx="1905000" cy="3048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5" name="Shape 125"/>
          <p:cNvSpPr txBox="1">
            <a:spLocks noGrp="1"/>
          </p:cNvSpPr>
          <p:nvPr>
            <p:ph type="body" idx="1"/>
          </p:nvPr>
        </p:nvSpPr>
        <p:spPr>
          <a:xfrm>
            <a:off x="209550" y="1824037"/>
            <a:ext cx="7924799" cy="3886200"/>
          </a:xfrm>
          <a:prstGeom prst="rect">
            <a:avLst/>
          </a:prstGeom>
          <a:noFill/>
          <a:ln>
            <a:noFill/>
          </a:ln>
        </p:spPr>
        <p:txBody>
          <a:bodyPr lIns="91425" tIns="45700" rIns="91425" bIns="45700" anchor="t" anchorCtr="0">
            <a:noAutofit/>
          </a:bodyPr>
          <a:lstStyle/>
          <a:p>
            <a:endParaRPr lang="en-IN" altLang="zh-CN" dirty="0" smtClean="0"/>
          </a:p>
          <a:p>
            <a:r>
              <a:rPr lang="en-IN" altLang="zh-CN" dirty="0" smtClean="0"/>
              <a:t>Add </a:t>
            </a:r>
            <a:r>
              <a:rPr lang="en-IN" altLang="zh-CN" dirty="0"/>
              <a:t>“both </a:t>
            </a:r>
            <a:r>
              <a:rPr lang="en-IN" altLang="zh-CN" dirty="0" smtClean="0"/>
              <a:t>cameras” </a:t>
            </a:r>
            <a:r>
              <a:rPr lang="en-IN" altLang="zh-CN" dirty="0"/>
              <a:t>feature </a:t>
            </a:r>
            <a:r>
              <a:rPr lang="en-IN" altLang="zh-CN" dirty="0" smtClean="0"/>
              <a:t>into the app.</a:t>
            </a:r>
          </a:p>
          <a:p>
            <a:endParaRPr lang="en-IN" altLang="zh-CN" dirty="0" smtClean="0"/>
          </a:p>
          <a:p>
            <a:r>
              <a:rPr lang="en-IN" altLang="zh-CN" dirty="0" smtClean="0"/>
              <a:t>Co</a:t>
            </a:r>
            <a:r>
              <a:rPr lang="en-US" altLang="zh-CN" dirty="0" err="1" smtClean="0"/>
              <a:t>mbine</a:t>
            </a:r>
            <a:r>
              <a:rPr lang="en-IN" altLang="zh-CN" dirty="0" smtClean="0"/>
              <a:t> </a:t>
            </a:r>
            <a:r>
              <a:rPr lang="en-US" altLang="zh-CN" dirty="0" smtClean="0"/>
              <a:t>login</a:t>
            </a:r>
            <a:r>
              <a:rPr lang="en-IN" altLang="zh-CN" dirty="0" smtClean="0"/>
              <a:t> with our app.</a:t>
            </a:r>
          </a:p>
          <a:p>
            <a:endParaRPr lang="en-IN" altLang="zh-CN" dirty="0" smtClean="0"/>
          </a:p>
          <a:p>
            <a:r>
              <a:rPr lang="en-IN" altLang="zh-CN" dirty="0" smtClean="0"/>
              <a:t>D</a:t>
            </a:r>
            <a:r>
              <a:rPr lang="en-US" altLang="zh-CN" dirty="0" err="1" smtClean="0"/>
              <a:t>ownload</a:t>
            </a:r>
            <a:r>
              <a:rPr lang="zh-CN" altLang="en-US" dirty="0" smtClean="0"/>
              <a:t> </a:t>
            </a:r>
            <a:r>
              <a:rPr lang="en-US" altLang="zh-CN" dirty="0" smtClean="0"/>
              <a:t>and</a:t>
            </a:r>
            <a:r>
              <a:rPr lang="zh-CN" altLang="en-US" dirty="0" smtClean="0"/>
              <a:t> </a:t>
            </a:r>
            <a:r>
              <a:rPr lang="en-US" altLang="zh-CN" dirty="0" smtClean="0"/>
              <a:t>test</a:t>
            </a:r>
            <a:r>
              <a:rPr lang="zh-CN" altLang="en-US" dirty="0" smtClean="0"/>
              <a:t> </a:t>
            </a:r>
            <a:r>
              <a:rPr lang="en-US" altLang="zh-CN" dirty="0" smtClean="0"/>
              <a:t>on</a:t>
            </a:r>
            <a:r>
              <a:rPr lang="zh-CN" altLang="en-US" dirty="0" smtClean="0"/>
              <a:t> </a:t>
            </a:r>
            <a:r>
              <a:rPr lang="en-US" altLang="zh-CN" dirty="0" smtClean="0"/>
              <a:t>an</a:t>
            </a:r>
            <a:r>
              <a:rPr lang="zh-CN" altLang="en-US" dirty="0" smtClean="0"/>
              <a:t> </a:t>
            </a:r>
            <a:r>
              <a:rPr lang="en-US" altLang="zh-CN" dirty="0" smtClean="0"/>
              <a:t>android</a:t>
            </a:r>
            <a:r>
              <a:rPr lang="zh-CN" altLang="en-US" dirty="0" smtClean="0"/>
              <a:t> </a:t>
            </a:r>
            <a:r>
              <a:rPr lang="en-US" altLang="zh-CN" dirty="0" smtClean="0"/>
              <a:t>phone.</a:t>
            </a:r>
            <a:endParaRPr lang="en-IN" altLang="zh-CN" dirty="0" smtClean="0"/>
          </a:p>
          <a:p>
            <a:endParaRPr lang="en-US" altLang="zh-CN" dirty="0"/>
          </a:p>
        </p:txBody>
      </p:sp>
      <p:grpSp>
        <p:nvGrpSpPr>
          <p:cNvPr id="6" name="组 5"/>
          <p:cNvGrpSpPr/>
          <p:nvPr/>
        </p:nvGrpSpPr>
        <p:grpSpPr>
          <a:xfrm>
            <a:off x="6511924" y="490539"/>
            <a:ext cx="2632076" cy="3967162"/>
            <a:chOff x="5003800" y="723900"/>
            <a:chExt cx="3594100" cy="613410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800" y="723900"/>
              <a:ext cx="3594100" cy="6134100"/>
            </a:xfrm>
            <a:prstGeom prst="rect">
              <a:avLst/>
            </a:prstGeom>
          </p:spPr>
        </p:pic>
        <p:sp>
          <p:nvSpPr>
            <p:cNvPr id="4" name="椭圆 3"/>
            <p:cNvSpPr/>
            <p:nvPr/>
          </p:nvSpPr>
          <p:spPr>
            <a:xfrm>
              <a:off x="6800850" y="4934744"/>
              <a:ext cx="1009650" cy="1071562"/>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5543550" y="4934744"/>
              <a:ext cx="1009650" cy="1071562"/>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4000" b="1" i="0" u="none" strike="noStrike" cap="none">
                <a:solidFill>
                  <a:schemeClr val="dk1"/>
                </a:solidFill>
                <a:latin typeface="Arial"/>
                <a:ea typeface="Arial"/>
                <a:cs typeface="Arial"/>
                <a:sym typeface="Arial"/>
              </a:rPr>
              <a:t>THANK YOU</a:t>
            </a:r>
          </a:p>
        </p:txBody>
      </p:sp>
      <p:sp>
        <p:nvSpPr>
          <p:cNvPr id="147" name="Shape 147"/>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15</a:t>
            </a:fld>
            <a:endParaRPr lang="en-US" sz="4400" b="1" i="0" u="none">
              <a:solidFill>
                <a:srgbClr val="D9D9D9"/>
              </a:solidFill>
              <a:latin typeface="Arial"/>
              <a:ea typeface="Arial"/>
              <a:cs typeface="Arial"/>
              <a:sym typeface="Arial"/>
            </a:endParaRPr>
          </a:p>
        </p:txBody>
      </p:sp>
      <p:sp>
        <p:nvSpPr>
          <p:cNvPr id="148" name="Shape 148"/>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5"/>
            <a:ext cx="8520600" cy="572700"/>
          </a:xfrm>
          <a:prstGeom prst="rect">
            <a:avLst/>
          </a:prstGeom>
        </p:spPr>
        <p:txBody>
          <a:bodyPr lIns="91425" tIns="91425" rIns="91425" bIns="91425" anchor="t" anchorCtr="0">
            <a:noAutofit/>
          </a:bodyPr>
          <a:lstStyle/>
          <a:p>
            <a:r>
              <a:rPr lang="en" dirty="0"/>
              <a:t>Product Highlights</a:t>
            </a:r>
          </a:p>
        </p:txBody>
      </p:sp>
      <p:sp>
        <p:nvSpPr>
          <p:cNvPr id="61" name="Shape 61"/>
          <p:cNvSpPr txBox="1">
            <a:spLocks noGrp="1"/>
          </p:cNvSpPr>
          <p:nvPr>
            <p:ph type="body" idx="1"/>
          </p:nvPr>
        </p:nvSpPr>
        <p:spPr>
          <a:xfrm>
            <a:off x="311700" y="2009725"/>
            <a:ext cx="8520600" cy="3416400"/>
          </a:xfrm>
          <a:prstGeom prst="rect">
            <a:avLst/>
          </a:prstGeom>
        </p:spPr>
        <p:txBody>
          <a:bodyPr lIns="91425" tIns="91425" rIns="91425" bIns="91425" anchor="t" anchorCtr="0">
            <a:noAutofit/>
          </a:bodyPr>
          <a:lstStyle/>
          <a:p>
            <a:pPr>
              <a:buNone/>
            </a:pPr>
            <a:r>
              <a:rPr lang="en" dirty="0"/>
              <a:t>Product statement</a:t>
            </a:r>
          </a:p>
        </p:txBody>
      </p:sp>
    </p:spTree>
    <p:extLst>
      <p:ext uri="{BB962C8B-B14F-4D97-AF65-F5344CB8AC3E}">
        <p14:creationId xmlns:p14="http://schemas.microsoft.com/office/powerpoint/2010/main" val="525101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1302275"/>
            <a:ext cx="8520600" cy="572700"/>
          </a:xfrm>
          <a:prstGeom prst="rect">
            <a:avLst/>
          </a:prstGeom>
        </p:spPr>
        <p:txBody>
          <a:bodyPr lIns="91425" tIns="91425" rIns="91425" bIns="91425" anchor="t" anchorCtr="0">
            <a:noAutofit/>
          </a:bodyPr>
          <a:lstStyle/>
          <a:p>
            <a:r>
              <a:rPr lang="en"/>
              <a:t>Demonstration</a:t>
            </a:r>
          </a:p>
        </p:txBody>
      </p:sp>
      <p:sp>
        <p:nvSpPr>
          <p:cNvPr id="67" name="Shape 67"/>
          <p:cNvSpPr txBox="1">
            <a:spLocks noGrp="1"/>
          </p:cNvSpPr>
          <p:nvPr>
            <p:ph type="body" idx="1"/>
          </p:nvPr>
        </p:nvSpPr>
        <p:spPr>
          <a:xfrm>
            <a:off x="311700" y="2009725"/>
            <a:ext cx="8520600" cy="3416400"/>
          </a:xfrm>
          <a:prstGeom prst="rect">
            <a:avLst/>
          </a:prstGeom>
        </p:spPr>
        <p:txBody>
          <a:bodyPr lIns="91425" tIns="91425" rIns="91425" bIns="91425" anchor="t" anchorCtr="0">
            <a:noAutofit/>
          </a:bodyPr>
          <a:lstStyle/>
          <a:p>
            <a:pPr>
              <a:buNone/>
            </a:pPr>
            <a:r>
              <a:rPr lang="en"/>
              <a:t>Please make sure you prepare a video in case the demo may not work properly</a:t>
            </a:r>
          </a:p>
        </p:txBody>
      </p:sp>
    </p:spTree>
    <p:extLst>
      <p:ext uri="{BB962C8B-B14F-4D97-AF65-F5344CB8AC3E}">
        <p14:creationId xmlns:p14="http://schemas.microsoft.com/office/powerpoint/2010/main" val="1320246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1302275"/>
            <a:ext cx="8520600" cy="572700"/>
          </a:xfrm>
          <a:prstGeom prst="rect">
            <a:avLst/>
          </a:prstGeom>
        </p:spPr>
        <p:txBody>
          <a:bodyPr lIns="91425" tIns="91425" rIns="91425" bIns="91425" anchor="t" anchorCtr="0">
            <a:noAutofit/>
          </a:bodyPr>
          <a:lstStyle/>
          <a:p>
            <a:r>
              <a:rPr lang="en"/>
              <a:t>Test results</a:t>
            </a:r>
          </a:p>
        </p:txBody>
      </p:sp>
      <p:sp>
        <p:nvSpPr>
          <p:cNvPr id="73" name="Shape 73"/>
          <p:cNvSpPr txBox="1">
            <a:spLocks noGrp="1"/>
          </p:cNvSpPr>
          <p:nvPr>
            <p:ph type="body" idx="1"/>
          </p:nvPr>
        </p:nvSpPr>
        <p:spPr>
          <a:xfrm>
            <a:off x="311700" y="2009725"/>
            <a:ext cx="8520600" cy="3416400"/>
          </a:xfrm>
          <a:prstGeom prst="rect">
            <a:avLst/>
          </a:prstGeom>
        </p:spPr>
        <p:txBody>
          <a:bodyPr lIns="91425" tIns="91425" rIns="91425" bIns="91425" anchor="t" anchorCtr="0">
            <a:noAutofit/>
          </a:bodyPr>
          <a:lstStyle/>
          <a:p>
            <a:pPr>
              <a:buClr>
                <a:schemeClr val="dk1"/>
              </a:buClr>
              <a:buSzPct val="61111"/>
              <a:buNone/>
            </a:pPr>
            <a:r>
              <a:rPr lang="en"/>
              <a:t>List test cases, success and failure.</a:t>
            </a:r>
          </a:p>
          <a:p>
            <a:pPr>
              <a:buClr>
                <a:schemeClr val="dk1"/>
              </a:buClr>
              <a:buSzPct val="61111"/>
              <a:buNone/>
            </a:pPr>
            <a:r>
              <a:rPr lang="en"/>
              <a:t>Characterize defects by priority and severity</a:t>
            </a:r>
          </a:p>
          <a:p>
            <a:pPr>
              <a:buNone/>
            </a:pPr>
            <a:r>
              <a:rPr lang="en"/>
              <a:t>Recommended:  Monkey test, farm test, etc.</a:t>
            </a:r>
          </a:p>
        </p:txBody>
      </p:sp>
    </p:spTree>
    <p:extLst>
      <p:ext uri="{BB962C8B-B14F-4D97-AF65-F5344CB8AC3E}">
        <p14:creationId xmlns:p14="http://schemas.microsoft.com/office/powerpoint/2010/main" val="1321015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1302275"/>
            <a:ext cx="8520600" cy="572700"/>
          </a:xfrm>
          <a:prstGeom prst="rect">
            <a:avLst/>
          </a:prstGeom>
        </p:spPr>
        <p:txBody>
          <a:bodyPr lIns="91425" tIns="91425" rIns="91425" bIns="91425" anchor="t" anchorCtr="0">
            <a:noAutofit/>
          </a:bodyPr>
          <a:lstStyle/>
          <a:p>
            <a:r>
              <a:rPr lang="en"/>
              <a:t>Lessons Learned</a:t>
            </a:r>
          </a:p>
        </p:txBody>
      </p:sp>
      <p:sp>
        <p:nvSpPr>
          <p:cNvPr id="79" name="Shape 79"/>
          <p:cNvSpPr txBox="1">
            <a:spLocks noGrp="1"/>
          </p:cNvSpPr>
          <p:nvPr>
            <p:ph type="body" idx="1"/>
          </p:nvPr>
        </p:nvSpPr>
        <p:spPr>
          <a:xfrm>
            <a:off x="311700" y="2009725"/>
            <a:ext cx="8520600" cy="3416400"/>
          </a:xfrm>
          <a:prstGeom prst="rect">
            <a:avLst/>
          </a:prstGeom>
        </p:spPr>
        <p:txBody>
          <a:bodyPr lIns="91425" tIns="91425" rIns="91425" bIns="91425" anchor="t" anchorCtr="0">
            <a:noAutofit/>
          </a:bodyPr>
          <a:lstStyle/>
          <a:p>
            <a:pPr>
              <a:buClr>
                <a:schemeClr val="dk1"/>
              </a:buClr>
              <a:buSzPct val="61111"/>
              <a:buNone/>
            </a:pPr>
            <a:r>
              <a:rPr lang="en" dirty="0"/>
              <a:t>Top three things that worked well</a:t>
            </a:r>
          </a:p>
          <a:p>
            <a:pPr>
              <a:buClr>
                <a:schemeClr val="dk1"/>
              </a:buClr>
              <a:buSzPct val="61111"/>
              <a:buNone/>
            </a:pPr>
            <a:r>
              <a:rPr lang="en" dirty="0"/>
              <a:t>Top three things that you have learned</a:t>
            </a:r>
          </a:p>
          <a:p>
            <a:pPr>
              <a:buClr>
                <a:schemeClr val="dk1"/>
              </a:buClr>
              <a:buSzPct val="61111"/>
              <a:buNone/>
            </a:pPr>
            <a:r>
              <a:rPr lang="en" dirty="0"/>
              <a:t>Top three things that did not go well</a:t>
            </a:r>
          </a:p>
          <a:p>
            <a:pPr>
              <a:buClr>
                <a:schemeClr val="dk1"/>
              </a:buClr>
              <a:buSzPct val="61111"/>
              <a:buNone/>
            </a:pPr>
            <a:r>
              <a:rPr lang="en" dirty="0"/>
              <a:t>One thing you as a team will do differently in the future</a:t>
            </a:r>
          </a:p>
          <a:p>
            <a:pPr>
              <a:buClr>
                <a:schemeClr val="dk1"/>
              </a:buClr>
              <a:buSzPct val="61111"/>
              <a:buNone/>
            </a:pPr>
            <a:r>
              <a:rPr lang="en" dirty="0"/>
              <a:t>Any future plans for your project</a:t>
            </a:r>
          </a:p>
          <a:p>
            <a:pPr>
              <a:buClr>
                <a:schemeClr val="dk1"/>
              </a:buClr>
              <a:buSzPct val="61111"/>
              <a:buNone/>
            </a:pPr>
            <a:endParaRPr dirty="0"/>
          </a:p>
          <a:p>
            <a:pPr>
              <a:buNone/>
            </a:pPr>
            <a:endParaRPr dirty="0"/>
          </a:p>
        </p:txBody>
      </p:sp>
    </p:spTree>
    <p:extLst>
      <p:ext uri="{BB962C8B-B14F-4D97-AF65-F5344CB8AC3E}">
        <p14:creationId xmlns:p14="http://schemas.microsoft.com/office/powerpoint/2010/main" val="465577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1302275"/>
            <a:ext cx="8520600" cy="572700"/>
          </a:xfrm>
          <a:prstGeom prst="rect">
            <a:avLst/>
          </a:prstGeom>
        </p:spPr>
        <p:txBody>
          <a:bodyPr lIns="91425" tIns="91425" rIns="91425" bIns="91425" anchor="t" anchorCtr="0">
            <a:noAutofit/>
          </a:bodyPr>
          <a:lstStyle/>
          <a:p>
            <a:r>
              <a:rPr lang="en"/>
              <a:t>Slides to be included but not presented</a:t>
            </a:r>
          </a:p>
        </p:txBody>
      </p:sp>
      <p:sp>
        <p:nvSpPr>
          <p:cNvPr id="85" name="Shape 85"/>
          <p:cNvSpPr txBox="1">
            <a:spLocks noGrp="1"/>
          </p:cNvSpPr>
          <p:nvPr>
            <p:ph type="body" idx="1"/>
          </p:nvPr>
        </p:nvSpPr>
        <p:spPr>
          <a:xfrm>
            <a:off x="311700" y="2009725"/>
            <a:ext cx="8520600" cy="3416400"/>
          </a:xfrm>
          <a:prstGeom prst="rect">
            <a:avLst/>
          </a:prstGeom>
        </p:spPr>
        <p:txBody>
          <a:bodyPr lIns="91425" tIns="91425" rIns="91425" bIns="91425" anchor="t" anchorCtr="0">
            <a:noAutofit/>
          </a:bodyPr>
          <a:lstStyle/>
          <a:p>
            <a:pPr>
              <a:buNone/>
            </a:pPr>
            <a:r>
              <a:rPr lang="en"/>
              <a:t>Use cases developed</a:t>
            </a:r>
          </a:p>
          <a:p>
            <a:pPr>
              <a:buNone/>
            </a:pPr>
            <a:r>
              <a:rPr lang="en"/>
              <a:t>System architecture</a:t>
            </a:r>
          </a:p>
          <a:p>
            <a:pPr>
              <a:buNone/>
            </a:pPr>
            <a:r>
              <a:rPr lang="en"/>
              <a:t>Technologies selected</a:t>
            </a:r>
          </a:p>
          <a:p>
            <a:pPr>
              <a:buNone/>
            </a:pPr>
            <a:endParaRPr/>
          </a:p>
        </p:txBody>
      </p:sp>
    </p:spTree>
    <p:extLst>
      <p:ext uri="{BB962C8B-B14F-4D97-AF65-F5344CB8AC3E}">
        <p14:creationId xmlns:p14="http://schemas.microsoft.com/office/powerpoint/2010/main" val="3110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3008100"/>
            <a:ext cx="8520600" cy="841800"/>
          </a:xfrm>
          <a:prstGeom prst="rect">
            <a:avLst/>
          </a:prstGeom>
        </p:spPr>
        <p:txBody>
          <a:bodyPr lIns="91425" tIns="91425" rIns="91425" bIns="91425" anchor="ctr" anchorCtr="0">
            <a:noAutofit/>
          </a:bodyPr>
          <a:lstStyle/>
          <a:p>
            <a:r>
              <a:rPr lang="en"/>
              <a:t>Thank You</a:t>
            </a:r>
          </a:p>
        </p:txBody>
      </p:sp>
    </p:spTree>
    <p:extLst>
      <p:ext uri="{BB962C8B-B14F-4D97-AF65-F5344CB8AC3E}">
        <p14:creationId xmlns:p14="http://schemas.microsoft.com/office/powerpoint/2010/main" val="154981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156881" y="747291"/>
            <a:ext cx="7924799" cy="624310"/>
          </a:xfrm>
          <a:prstGeom prst="rect">
            <a:avLst/>
          </a:prstGeom>
          <a:noFill/>
          <a:ln>
            <a:noFill/>
          </a:ln>
        </p:spPr>
        <p:txBody>
          <a:bodyPr lIns="91425" tIns="45700" rIns="91425" bIns="45700" anchor="t" anchorCtr="0">
            <a:noAutofit/>
          </a:bodyPr>
          <a:lstStyle/>
          <a:p>
            <a:pPr>
              <a:lnSpc>
                <a:spcPct val="50000"/>
              </a:lnSpc>
            </a:pPr>
            <a:r>
              <a:rPr lang="en-US" altLang="zh-CN" b="1" dirty="0"/>
              <a:t>Summary of </a:t>
            </a:r>
            <a:r>
              <a:rPr lang="en-US" altLang="zh-CN" b="1" dirty="0" smtClean="0"/>
              <a:t>progress</a:t>
            </a:r>
            <a:r>
              <a:rPr lang="en-US" altLang="zh-CN" dirty="0" smtClean="0"/>
              <a:t/>
            </a:r>
            <a:br>
              <a:rPr lang="en-US" altLang="zh-CN" dirty="0" smtClean="0"/>
            </a:br>
            <a:r>
              <a:rPr lang="en-US" altLang="zh-CN" sz="2800" dirty="0" smtClean="0"/>
              <a:t/>
            </a:r>
            <a:br>
              <a:rPr lang="en-US" altLang="zh-CN" sz="2800" dirty="0" smtClean="0"/>
            </a:br>
            <a:r>
              <a:rPr lang="en-US" altLang="zh-CN" sz="2800" dirty="0"/>
              <a:t/>
            </a:r>
            <a:br>
              <a:rPr lang="en-US" altLang="zh-CN" sz="2800" dirty="0"/>
            </a:br>
            <a:r>
              <a:rPr lang="en-US" altLang="zh-CN" sz="2800" dirty="0" smtClean="0">
                <a:solidFill>
                  <a:srgbClr val="FF0000"/>
                </a:solidFill>
              </a:rPr>
              <a:t>What we have accomplished:</a:t>
            </a:r>
            <a:endParaRPr lang="en-US" sz="2800" dirty="0">
              <a:solidFill>
                <a:srgbClr val="FF0000"/>
              </a:solidFill>
            </a:endParaRPr>
          </a:p>
        </p:txBody>
      </p:sp>
      <p:sp>
        <p:nvSpPr>
          <p:cNvPr id="118" name="Shape 118"/>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8</a:t>
            </a:fld>
            <a:endParaRPr lang="en-US" sz="4400" b="1" i="0" u="none">
              <a:solidFill>
                <a:srgbClr val="D9D9D9"/>
              </a:solidFill>
              <a:latin typeface="Arial"/>
              <a:ea typeface="Arial"/>
              <a:cs typeface="Arial"/>
              <a:sym typeface="Arial"/>
            </a:endParaRPr>
          </a:p>
        </p:txBody>
      </p:sp>
      <p:sp>
        <p:nvSpPr>
          <p:cNvPr id="119" name="Shape 119"/>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2" name="文本占位符 1"/>
          <p:cNvSpPr>
            <a:spLocks noGrp="1"/>
          </p:cNvSpPr>
          <p:nvPr>
            <p:ph type="body" idx="1"/>
          </p:nvPr>
        </p:nvSpPr>
        <p:spPr>
          <a:xfrm>
            <a:off x="475128" y="1371602"/>
            <a:ext cx="7924799" cy="2156085"/>
          </a:xfrm>
        </p:spPr>
        <p:txBody>
          <a:bodyPr/>
          <a:lstStyle/>
          <a:p>
            <a:endParaRPr kumimoji="1" lang="en-US" altLang="zh-CN" dirty="0" smtClean="0"/>
          </a:p>
          <a:p>
            <a:pPr lvl="0"/>
            <a:r>
              <a:rPr kumimoji="1" lang="en-US" altLang="zh-CN" dirty="0"/>
              <a:t>1. Be able to change the size and position of the local </a:t>
            </a:r>
            <a:r>
              <a:rPr kumimoji="1" lang="zh-CN" altLang="en-US" dirty="0"/>
              <a:t>  </a:t>
            </a:r>
            <a:r>
              <a:rPr kumimoji="1" lang="zh-CN" altLang="en-US" dirty="0" smtClean="0"/>
              <a:t>    </a:t>
            </a:r>
            <a:r>
              <a:rPr kumimoji="1" lang="en-US" altLang="zh-CN" dirty="0" smtClean="0"/>
              <a:t>and</a:t>
            </a:r>
            <a:r>
              <a:rPr kumimoji="1" lang="zh-CN" altLang="en-US" dirty="0" smtClean="0"/>
              <a:t> </a:t>
            </a:r>
            <a:r>
              <a:rPr kumimoji="1" lang="en-US" altLang="zh-CN" dirty="0"/>
              <a:t>remote</a:t>
            </a:r>
            <a:r>
              <a:rPr kumimoji="1" lang="zh-CN" altLang="en-US" dirty="0"/>
              <a:t> </a:t>
            </a:r>
            <a:r>
              <a:rPr kumimoji="1" lang="en-US" altLang="zh-CN" dirty="0"/>
              <a:t>video views.</a:t>
            </a:r>
          </a:p>
          <a:p>
            <a:r>
              <a:rPr kumimoji="1" lang="en-US" altLang="zh-CN" dirty="0" smtClean="0"/>
              <a:t>2.</a:t>
            </a:r>
            <a:r>
              <a:rPr kumimoji="1" lang="zh-CN" altLang="en-US" dirty="0" smtClean="0"/>
              <a:t> </a:t>
            </a:r>
            <a:r>
              <a:rPr kumimoji="1" lang="en-US" altLang="zh-CN" dirty="0" smtClean="0"/>
              <a:t>Add dual</a:t>
            </a:r>
            <a:r>
              <a:rPr kumimoji="1" lang="zh-CN" altLang="en-US" dirty="0" smtClean="0"/>
              <a:t> </a:t>
            </a:r>
            <a:r>
              <a:rPr kumimoji="1" lang="en-US" altLang="zh-CN" dirty="0" smtClean="0"/>
              <a:t>camera button</a:t>
            </a:r>
            <a:r>
              <a:rPr kumimoji="1" lang="zh-CN" altLang="en-US" dirty="0" smtClean="0"/>
              <a:t> </a:t>
            </a:r>
            <a:r>
              <a:rPr kumimoji="1" lang="en-US" altLang="zh-CN" dirty="0" smtClean="0"/>
              <a:t>and</a:t>
            </a:r>
            <a:r>
              <a:rPr kumimoji="1" lang="zh-CN" altLang="en-US" dirty="0" smtClean="0"/>
              <a:t> </a:t>
            </a:r>
            <a:r>
              <a:rPr kumimoji="1" lang="en-US" altLang="zh-CN" dirty="0" smtClean="0"/>
              <a:t>split</a:t>
            </a:r>
            <a:r>
              <a:rPr kumimoji="1" lang="zh-CN" altLang="en-US" dirty="0" smtClean="0"/>
              <a:t> </a:t>
            </a:r>
            <a:r>
              <a:rPr kumimoji="1" lang="en-US" altLang="zh-CN" dirty="0" smtClean="0"/>
              <a:t>into</a:t>
            </a:r>
            <a:r>
              <a:rPr kumimoji="1" lang="zh-CN" altLang="en-US" dirty="0" smtClean="0"/>
              <a:t> </a:t>
            </a:r>
            <a:r>
              <a:rPr kumimoji="1" lang="en-US" altLang="zh-CN" dirty="0" smtClean="0"/>
              <a:t>two</a:t>
            </a:r>
            <a:r>
              <a:rPr kumimoji="1" lang="zh-CN" altLang="en-US" dirty="0" smtClean="0"/>
              <a:t> </a:t>
            </a:r>
            <a:r>
              <a:rPr kumimoji="1" lang="en-US" altLang="zh-CN" dirty="0" smtClean="0"/>
              <a:t>windows.</a:t>
            </a:r>
          </a:p>
          <a:p>
            <a:pPr lvl="0"/>
            <a:r>
              <a:rPr kumimoji="1" lang="en-US" altLang="zh-CN" dirty="0" smtClean="0"/>
              <a:t>3. Two separate programs : login(database) and video chat.</a:t>
            </a:r>
            <a:endParaRPr kumimoji="1" lang="en-US" altLang="zh-CN" dirty="0"/>
          </a:p>
          <a:p>
            <a:endParaRPr kumimoji="1" lang="en-US" altLang="zh-CN" dirty="0" smtClean="0"/>
          </a:p>
        </p:txBody>
      </p:sp>
      <p:sp>
        <p:nvSpPr>
          <p:cNvPr id="3" name="文本框 2"/>
          <p:cNvSpPr txBox="1"/>
          <p:nvPr/>
        </p:nvSpPr>
        <p:spPr>
          <a:xfrm>
            <a:off x="156880" y="3890386"/>
            <a:ext cx="6686446" cy="523220"/>
          </a:xfrm>
          <a:prstGeom prst="rect">
            <a:avLst/>
          </a:prstGeom>
          <a:noFill/>
        </p:spPr>
        <p:txBody>
          <a:bodyPr wrap="none" rtlCol="0">
            <a:spAutoFit/>
          </a:bodyPr>
          <a:lstStyle/>
          <a:p>
            <a:r>
              <a:rPr kumimoji="1" lang="en-US" altLang="zh-CN" sz="2800" dirty="0" smtClean="0">
                <a:solidFill>
                  <a:srgbClr val="FF0000"/>
                </a:solidFill>
              </a:rPr>
              <a:t>What we could not accomplish right now</a:t>
            </a:r>
            <a:r>
              <a:rPr kumimoji="1" lang="en-US" altLang="zh-CN" sz="2400" dirty="0">
                <a:solidFill>
                  <a:srgbClr val="FF0000"/>
                </a:solidFill>
              </a:rPr>
              <a:t>:</a:t>
            </a:r>
            <a:endParaRPr kumimoji="1" lang="zh-CN" altLang="en-US" sz="2400" dirty="0">
              <a:solidFill>
                <a:srgbClr val="FF0000"/>
              </a:solidFill>
            </a:endParaRPr>
          </a:p>
        </p:txBody>
      </p:sp>
      <p:sp>
        <p:nvSpPr>
          <p:cNvPr id="5" name="矩形 4"/>
          <p:cNvSpPr/>
          <p:nvPr/>
        </p:nvSpPr>
        <p:spPr>
          <a:xfrm>
            <a:off x="475128" y="4413606"/>
            <a:ext cx="8243046" cy="1328569"/>
          </a:xfrm>
          <a:prstGeom prst="rect">
            <a:avLst/>
          </a:prstGeom>
        </p:spPr>
        <p:txBody>
          <a:bodyPr wrap="square">
            <a:spAutoFit/>
          </a:bodyPr>
          <a:lstStyle/>
          <a:p>
            <a:pPr marL="342900" indent="-190500">
              <a:spcBef>
                <a:spcPts val="480"/>
              </a:spcBef>
              <a:buClr>
                <a:srgbClr val="2675B4"/>
              </a:buClr>
              <a:buSzPct val="100000"/>
              <a:buFont typeface="Noto Sans Symbols"/>
              <a:buChar char="▪"/>
            </a:pPr>
            <a:r>
              <a:rPr kumimoji="1" lang="en-US" altLang="zh-CN" sz="2400" dirty="0" smtClean="0">
                <a:solidFill>
                  <a:schemeClr val="dk1"/>
                </a:solidFill>
              </a:rPr>
              <a:t>1.</a:t>
            </a:r>
            <a:r>
              <a:rPr kumimoji="1" lang="zh-CN" altLang="en-US" sz="2400" dirty="0">
                <a:solidFill>
                  <a:schemeClr val="dk1"/>
                </a:solidFill>
              </a:rPr>
              <a:t> </a:t>
            </a:r>
            <a:r>
              <a:rPr kumimoji="1" lang="en-US" altLang="zh-CN" sz="2400" dirty="0">
                <a:solidFill>
                  <a:schemeClr val="dk1"/>
                </a:solidFill>
              </a:rPr>
              <a:t>E</a:t>
            </a:r>
            <a:r>
              <a:rPr kumimoji="1" lang="en-US" altLang="zh-CN" sz="2400" dirty="0" smtClean="0">
                <a:solidFill>
                  <a:schemeClr val="dk1"/>
                </a:solidFill>
              </a:rPr>
              <a:t>nable</a:t>
            </a:r>
            <a:r>
              <a:rPr kumimoji="1" lang="zh-CN" altLang="en-US" sz="2400" dirty="0" smtClean="0">
                <a:solidFill>
                  <a:schemeClr val="dk1"/>
                </a:solidFill>
              </a:rPr>
              <a:t> </a:t>
            </a:r>
            <a:r>
              <a:rPr kumimoji="1" lang="en-US" altLang="zh-CN" sz="2400" dirty="0" smtClean="0">
                <a:solidFill>
                  <a:schemeClr val="dk1"/>
                </a:solidFill>
              </a:rPr>
              <a:t>both</a:t>
            </a:r>
            <a:r>
              <a:rPr kumimoji="1" lang="zh-CN" altLang="en-US" sz="2400" dirty="0" smtClean="0">
                <a:solidFill>
                  <a:schemeClr val="dk1"/>
                </a:solidFill>
              </a:rPr>
              <a:t> </a:t>
            </a:r>
            <a:r>
              <a:rPr kumimoji="1" lang="en-US" altLang="zh-CN" sz="2400" dirty="0" smtClean="0">
                <a:solidFill>
                  <a:schemeClr val="dk1"/>
                </a:solidFill>
              </a:rPr>
              <a:t>camera.</a:t>
            </a:r>
          </a:p>
          <a:p>
            <a:pPr marL="342900" indent="-190500">
              <a:spcBef>
                <a:spcPts val="480"/>
              </a:spcBef>
              <a:buClr>
                <a:srgbClr val="2675B4"/>
              </a:buClr>
              <a:buSzPct val="100000"/>
              <a:buFont typeface="Noto Sans Symbols"/>
              <a:buChar char="▪"/>
            </a:pPr>
            <a:r>
              <a:rPr kumimoji="1" lang="en-US" altLang="zh-CN" sz="2400" dirty="0">
                <a:solidFill>
                  <a:schemeClr val="dk1"/>
                </a:solidFill>
              </a:rPr>
              <a:t>2</a:t>
            </a:r>
            <a:r>
              <a:rPr kumimoji="1" lang="en-US" altLang="zh-CN" sz="2400" dirty="0" smtClean="0">
                <a:solidFill>
                  <a:schemeClr val="dk1"/>
                </a:solidFill>
              </a:rPr>
              <a:t>.</a:t>
            </a:r>
            <a:r>
              <a:rPr kumimoji="1" lang="zh-CN" altLang="en-US" sz="2400" dirty="0" smtClean="0">
                <a:solidFill>
                  <a:schemeClr val="dk1"/>
                </a:solidFill>
              </a:rPr>
              <a:t> </a:t>
            </a:r>
            <a:r>
              <a:rPr kumimoji="1" lang="en-US" altLang="zh-CN" sz="2400" dirty="0" smtClean="0">
                <a:solidFill>
                  <a:schemeClr val="dk1"/>
                </a:solidFill>
              </a:rPr>
              <a:t>Add </a:t>
            </a:r>
            <a:r>
              <a:rPr kumimoji="1" lang="en-US" altLang="zh-CN" sz="2400" dirty="0">
                <a:solidFill>
                  <a:schemeClr val="dk1"/>
                </a:solidFill>
              </a:rPr>
              <a:t>inviting friends feature into the app</a:t>
            </a:r>
            <a:r>
              <a:rPr kumimoji="1" lang="en-US" altLang="zh-CN" sz="2400" dirty="0" smtClean="0">
                <a:solidFill>
                  <a:schemeClr val="dk1"/>
                </a:solidFill>
              </a:rPr>
              <a:t>.</a:t>
            </a:r>
            <a:endParaRPr kumimoji="1" lang="en-US" altLang="zh-CN" sz="2400" dirty="0">
              <a:solidFill>
                <a:schemeClr val="dk1"/>
              </a:solidFill>
            </a:endParaRPr>
          </a:p>
          <a:p>
            <a:pPr marL="342900" indent="-190500">
              <a:spcBef>
                <a:spcPts val="480"/>
              </a:spcBef>
              <a:buClr>
                <a:srgbClr val="2675B4"/>
              </a:buClr>
              <a:buSzPct val="100000"/>
              <a:buFont typeface="Noto Sans Symbols"/>
              <a:buChar char="▪"/>
            </a:pPr>
            <a:r>
              <a:rPr kumimoji="1" lang="en-US" altLang="zh-CN" sz="2400" dirty="0">
                <a:solidFill>
                  <a:schemeClr val="dk1"/>
                </a:solidFill>
              </a:rPr>
              <a:t>3</a:t>
            </a:r>
            <a:r>
              <a:rPr kumimoji="1" lang="en-US" altLang="zh-CN" sz="2400" dirty="0" smtClean="0">
                <a:solidFill>
                  <a:schemeClr val="dk1"/>
                </a:solidFill>
              </a:rPr>
              <a:t>.</a:t>
            </a:r>
            <a:r>
              <a:rPr kumimoji="1" lang="zh-CN" altLang="en-US" sz="2400" dirty="0" smtClean="0">
                <a:solidFill>
                  <a:schemeClr val="dk1"/>
                </a:solidFill>
              </a:rPr>
              <a:t> </a:t>
            </a:r>
            <a:r>
              <a:rPr kumimoji="1" lang="en-US" altLang="zh-CN" sz="2400" dirty="0" smtClean="0">
                <a:solidFill>
                  <a:schemeClr val="dk1"/>
                </a:solidFill>
              </a:rPr>
              <a:t>Combine</a:t>
            </a:r>
            <a:r>
              <a:rPr kumimoji="1" lang="zh-CN" altLang="en-US" sz="2400" dirty="0" smtClean="0">
                <a:solidFill>
                  <a:schemeClr val="dk1"/>
                </a:solidFill>
              </a:rPr>
              <a:t> </a:t>
            </a:r>
            <a:r>
              <a:rPr kumimoji="1" lang="en-US" altLang="zh-CN" sz="2400" dirty="0" smtClean="0">
                <a:solidFill>
                  <a:schemeClr val="dk1"/>
                </a:solidFill>
              </a:rPr>
              <a:t>the</a:t>
            </a:r>
            <a:r>
              <a:rPr kumimoji="1" lang="zh-CN" altLang="en-US" sz="2400" dirty="0" smtClean="0">
                <a:solidFill>
                  <a:schemeClr val="dk1"/>
                </a:solidFill>
              </a:rPr>
              <a:t> </a:t>
            </a:r>
            <a:r>
              <a:rPr kumimoji="1" lang="en-US" altLang="zh-CN" sz="2400" dirty="0" smtClean="0">
                <a:solidFill>
                  <a:schemeClr val="dk1"/>
                </a:solidFill>
              </a:rPr>
              <a:t>login</a:t>
            </a:r>
            <a:r>
              <a:rPr kumimoji="1" lang="zh-CN" altLang="en-US" sz="2400" dirty="0" smtClean="0">
                <a:solidFill>
                  <a:schemeClr val="dk1"/>
                </a:solidFill>
              </a:rPr>
              <a:t> </a:t>
            </a:r>
            <a:r>
              <a:rPr kumimoji="1" lang="en-US" altLang="zh-CN" sz="2400" dirty="0" smtClean="0">
                <a:solidFill>
                  <a:schemeClr val="dk1"/>
                </a:solidFill>
              </a:rPr>
              <a:t>program</a:t>
            </a:r>
            <a:r>
              <a:rPr kumimoji="1" lang="zh-CN" altLang="en-US" sz="2400" dirty="0" smtClean="0">
                <a:solidFill>
                  <a:schemeClr val="dk1"/>
                </a:solidFill>
              </a:rPr>
              <a:t> </a:t>
            </a:r>
            <a:r>
              <a:rPr kumimoji="1" lang="en-US" altLang="zh-CN" sz="2400" dirty="0" smtClean="0">
                <a:solidFill>
                  <a:schemeClr val="dk1"/>
                </a:solidFill>
              </a:rPr>
              <a:t>with</a:t>
            </a:r>
            <a:r>
              <a:rPr kumimoji="1" lang="zh-CN" altLang="en-US" sz="2400" dirty="0" smtClean="0">
                <a:solidFill>
                  <a:schemeClr val="dk1"/>
                </a:solidFill>
              </a:rPr>
              <a:t> </a:t>
            </a:r>
            <a:r>
              <a:rPr kumimoji="1" lang="en-US" altLang="zh-CN" sz="2400" dirty="0" smtClean="0">
                <a:solidFill>
                  <a:schemeClr val="dk1"/>
                </a:solidFill>
              </a:rPr>
              <a:t>our</a:t>
            </a:r>
            <a:r>
              <a:rPr kumimoji="1" lang="zh-CN" altLang="en-US" sz="2400" dirty="0" smtClean="0">
                <a:solidFill>
                  <a:schemeClr val="dk1"/>
                </a:solidFill>
              </a:rPr>
              <a:t> </a:t>
            </a:r>
            <a:r>
              <a:rPr kumimoji="1" lang="en-US" altLang="zh-CN" sz="2400" dirty="0" smtClean="0">
                <a:solidFill>
                  <a:schemeClr val="dk1"/>
                </a:solidFill>
              </a:rPr>
              <a:t>app.</a:t>
            </a:r>
            <a:endParaRPr kumimoji="1" lang="en-US" altLang="zh-CN" sz="2400" dirty="0">
              <a:solidFill>
                <a:schemeClr val="dk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154" name="组 153"/>
          <p:cNvGrpSpPr/>
          <p:nvPr/>
        </p:nvGrpSpPr>
        <p:grpSpPr>
          <a:xfrm>
            <a:off x="816067" y="1478348"/>
            <a:ext cx="7575163" cy="4837718"/>
            <a:chOff x="2478673" y="1906072"/>
            <a:chExt cx="8098287" cy="4980174"/>
          </a:xfrm>
        </p:grpSpPr>
        <p:cxnSp>
          <p:nvCxnSpPr>
            <p:cNvPr id="155" name="直线箭头连接符 154"/>
            <p:cNvCxnSpPr/>
            <p:nvPr/>
          </p:nvCxnSpPr>
          <p:spPr>
            <a:xfrm flipV="1">
              <a:off x="4524535" y="3086418"/>
              <a:ext cx="3275797" cy="6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线箭头连接符 155"/>
            <p:cNvCxnSpPr/>
            <p:nvPr/>
          </p:nvCxnSpPr>
          <p:spPr>
            <a:xfrm>
              <a:off x="3743025" y="3838277"/>
              <a:ext cx="7173" cy="7411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矩形 156"/>
            <p:cNvSpPr/>
            <p:nvPr/>
          </p:nvSpPr>
          <p:spPr>
            <a:xfrm>
              <a:off x="7111280" y="3317166"/>
              <a:ext cx="910320" cy="316840"/>
            </a:xfrm>
            <a:prstGeom prst="rect">
              <a:avLst/>
            </a:prstGeom>
          </p:spPr>
          <p:txBody>
            <a:bodyPr wrap="none">
              <a:spAutoFit/>
            </a:bodyPr>
            <a:lstStyle/>
            <a:p>
              <a:pPr algn="ctr"/>
              <a:r>
                <a:rPr lang="en-US" altLang="zh-CN" dirty="0" smtClean="0">
                  <a:ln w="0"/>
                  <a:solidFill>
                    <a:srgbClr val="FF0000"/>
                  </a:solidFill>
                  <a:effectLst>
                    <a:outerShdw blurRad="38100" dist="25400" dir="5400000" algn="ctr" rotWithShape="0">
                      <a:srgbClr val="6E747A">
                        <a:alpha val="43000"/>
                      </a:srgbClr>
                    </a:outerShdw>
                  </a:effectLst>
                </a:rPr>
                <a:t>A (back)</a:t>
              </a:r>
              <a:endParaRPr lang="zh-CN" altLang="en-US" dirty="0">
                <a:ln w="0"/>
                <a:solidFill>
                  <a:srgbClr val="FF0000"/>
                </a:solidFill>
                <a:effectLst>
                  <a:outerShdw blurRad="38100" dist="25400" dir="5400000" algn="ctr" rotWithShape="0">
                    <a:srgbClr val="6E747A">
                      <a:alpha val="43000"/>
                    </a:srgbClr>
                  </a:outerShdw>
                </a:effectLst>
              </a:endParaRPr>
            </a:p>
          </p:txBody>
        </p:sp>
        <p:grpSp>
          <p:nvGrpSpPr>
            <p:cNvPr id="158" name="组 157"/>
            <p:cNvGrpSpPr/>
            <p:nvPr/>
          </p:nvGrpSpPr>
          <p:grpSpPr>
            <a:xfrm>
              <a:off x="3244371" y="1933882"/>
              <a:ext cx="1142369" cy="1774296"/>
              <a:chOff x="425222" y="1698668"/>
              <a:chExt cx="829994" cy="1266092"/>
            </a:xfrm>
          </p:grpSpPr>
          <p:grpSp>
            <p:nvGrpSpPr>
              <p:cNvPr id="222" name="组 221"/>
              <p:cNvGrpSpPr/>
              <p:nvPr/>
            </p:nvGrpSpPr>
            <p:grpSpPr>
              <a:xfrm>
                <a:off x="425222" y="1698668"/>
                <a:ext cx="829994" cy="1266092"/>
                <a:chOff x="450166" y="1702191"/>
                <a:chExt cx="858129" cy="1266092"/>
              </a:xfrm>
            </p:grpSpPr>
            <p:sp>
              <p:nvSpPr>
                <p:cNvPr id="224" name="矩形 223"/>
                <p:cNvSpPr/>
                <p:nvPr/>
              </p:nvSpPr>
              <p:spPr>
                <a:xfrm>
                  <a:off x="450166" y="1702191"/>
                  <a:ext cx="858129" cy="12660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25" name="矩形 224"/>
                <p:cNvSpPr/>
                <p:nvPr/>
              </p:nvSpPr>
              <p:spPr>
                <a:xfrm>
                  <a:off x="548640" y="1814732"/>
                  <a:ext cx="633045" cy="9143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226" name="矩形 225"/>
                <p:cNvSpPr/>
                <p:nvPr/>
              </p:nvSpPr>
              <p:spPr>
                <a:xfrm>
                  <a:off x="914400" y="2398544"/>
                  <a:ext cx="267285" cy="3305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n w="0"/>
                      <a:solidFill>
                        <a:srgbClr val="FF0000"/>
                      </a:solidFill>
                      <a:effectLst>
                        <a:outerShdw blurRad="38100" dist="25400" dir="5400000" algn="ctr" rotWithShape="0">
                          <a:srgbClr val="6E747A">
                            <a:alpha val="43000"/>
                          </a:srgbClr>
                        </a:outerShdw>
                      </a:effectLst>
                    </a:rPr>
                    <a:t>B</a:t>
                  </a:r>
                  <a:endParaRPr kumimoji="1" lang="zh-CN" altLang="en-US" dirty="0">
                    <a:solidFill>
                      <a:srgbClr val="FF0000"/>
                    </a:solidFill>
                  </a:endParaRPr>
                </a:p>
              </p:txBody>
            </p:sp>
            <p:sp>
              <p:nvSpPr>
                <p:cNvPr id="227" name="椭圆 226"/>
                <p:cNvSpPr/>
                <p:nvPr/>
              </p:nvSpPr>
              <p:spPr>
                <a:xfrm>
                  <a:off x="545102" y="2778367"/>
                  <a:ext cx="98322" cy="943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223" name="矩形 222"/>
              <p:cNvSpPr/>
              <p:nvPr/>
            </p:nvSpPr>
            <p:spPr>
              <a:xfrm>
                <a:off x="690751" y="1979973"/>
                <a:ext cx="236819" cy="226089"/>
              </a:xfrm>
              <a:prstGeom prst="rect">
                <a:avLst/>
              </a:prstGeom>
            </p:spPr>
            <p:txBody>
              <a:bodyPr wrap="none">
                <a:spAutoFit/>
              </a:bodyPr>
              <a:lstStyle/>
              <a:p>
                <a:r>
                  <a:rPr lang="en-US" altLang="zh-CN" dirty="0">
                    <a:ln w="0"/>
                    <a:solidFill>
                      <a:srgbClr val="FF0000"/>
                    </a:solidFill>
                    <a:effectLst>
                      <a:outerShdw blurRad="38100" dist="25400" dir="5400000" algn="ctr" rotWithShape="0">
                        <a:srgbClr val="6E747A">
                          <a:alpha val="43000"/>
                        </a:srgbClr>
                      </a:outerShdw>
                    </a:effectLst>
                  </a:rPr>
                  <a:t>A</a:t>
                </a:r>
                <a:endParaRPr lang="zh-CN" altLang="en-US" dirty="0">
                  <a:solidFill>
                    <a:srgbClr val="FF0000"/>
                  </a:solidFill>
                </a:endParaRPr>
              </a:p>
            </p:txBody>
          </p:sp>
        </p:grpSp>
        <p:sp>
          <p:nvSpPr>
            <p:cNvPr id="159" name="文本框 158"/>
            <p:cNvSpPr txBox="1"/>
            <p:nvPr/>
          </p:nvSpPr>
          <p:spPr>
            <a:xfrm>
              <a:off x="5346401" y="2698952"/>
              <a:ext cx="1867926" cy="316840"/>
            </a:xfrm>
            <a:prstGeom prst="rect">
              <a:avLst/>
            </a:prstGeom>
            <a:noFill/>
          </p:spPr>
          <p:txBody>
            <a:bodyPr wrap="square" rtlCol="0">
              <a:spAutoFit/>
            </a:bodyPr>
            <a:lstStyle/>
            <a:p>
              <a:r>
                <a:rPr kumimoji="1" lang="en-US" altLang="zh-CN" dirty="0" smtClean="0"/>
                <a:t> A clicks the</a:t>
              </a:r>
              <a:r>
                <a:rPr kumimoji="1" lang="zh-CN" altLang="en-US" dirty="0" smtClean="0"/>
                <a:t> </a:t>
              </a:r>
              <a:r>
                <a:rPr kumimoji="1" lang="en-US" altLang="zh-CN" dirty="0" smtClean="0"/>
                <a:t>button</a:t>
              </a:r>
              <a:endParaRPr kumimoji="1" lang="zh-CN" altLang="en-US" dirty="0"/>
            </a:p>
          </p:txBody>
        </p:sp>
        <p:grpSp>
          <p:nvGrpSpPr>
            <p:cNvPr id="160" name="组 159"/>
            <p:cNvGrpSpPr/>
            <p:nvPr/>
          </p:nvGrpSpPr>
          <p:grpSpPr>
            <a:xfrm>
              <a:off x="7814776" y="1906072"/>
              <a:ext cx="1870025" cy="1769658"/>
              <a:chOff x="6656556" y="1751239"/>
              <a:chExt cx="1451355" cy="1326579"/>
            </a:xfrm>
          </p:grpSpPr>
          <p:sp>
            <p:nvSpPr>
              <p:cNvPr id="212" name="矩形 211"/>
              <p:cNvSpPr/>
              <p:nvPr/>
            </p:nvSpPr>
            <p:spPr>
              <a:xfrm>
                <a:off x="6656556" y="1960836"/>
                <a:ext cx="1219391" cy="237511"/>
              </a:xfrm>
              <a:prstGeom prst="rect">
                <a:avLst/>
              </a:prstGeom>
              <a:noFill/>
            </p:spPr>
            <p:txBody>
              <a:bodyPr wrap="square" lIns="91440" tIns="45720" rIns="91440" bIns="45720">
                <a:spAutoFit/>
              </a:bodyPr>
              <a:lstStyle/>
              <a:p>
                <a:pPr algn="ctr"/>
                <a:r>
                  <a:rPr lang="en-US" altLang="zh-CN" dirty="0" smtClean="0">
                    <a:ln w="0"/>
                    <a:solidFill>
                      <a:srgbClr val="FF0000"/>
                    </a:solidFill>
                    <a:effectLst>
                      <a:outerShdw blurRad="38100" dist="25400" dir="5400000" algn="ctr" rotWithShape="0">
                        <a:srgbClr val="6E747A">
                          <a:alpha val="43000"/>
                        </a:srgbClr>
                      </a:outerShdw>
                    </a:effectLst>
                  </a:rPr>
                  <a:t>A(front)</a:t>
                </a:r>
                <a:endParaRPr lang="zh-CN" altLang="en-US" b="0" cap="none" spc="0" dirty="0">
                  <a:ln w="0"/>
                  <a:solidFill>
                    <a:srgbClr val="FF0000"/>
                  </a:solidFill>
                  <a:effectLst>
                    <a:outerShdw blurRad="38100" dist="25400" dir="5400000" algn="ctr" rotWithShape="0">
                      <a:srgbClr val="6E747A">
                        <a:alpha val="43000"/>
                      </a:srgbClr>
                    </a:outerShdw>
                  </a:effectLst>
                </a:endParaRPr>
              </a:p>
            </p:txBody>
          </p:sp>
          <p:grpSp>
            <p:nvGrpSpPr>
              <p:cNvPr id="213" name="组 212"/>
              <p:cNvGrpSpPr/>
              <p:nvPr/>
            </p:nvGrpSpPr>
            <p:grpSpPr>
              <a:xfrm>
                <a:off x="6935346" y="1751239"/>
                <a:ext cx="867059" cy="1326579"/>
                <a:chOff x="3990668" y="1627253"/>
                <a:chExt cx="867059" cy="1326579"/>
              </a:xfrm>
            </p:grpSpPr>
            <p:grpSp>
              <p:nvGrpSpPr>
                <p:cNvPr id="216" name="组 215"/>
                <p:cNvGrpSpPr/>
                <p:nvPr/>
              </p:nvGrpSpPr>
              <p:grpSpPr>
                <a:xfrm>
                  <a:off x="3990668" y="1627253"/>
                  <a:ext cx="867059" cy="1326579"/>
                  <a:chOff x="1507986" y="1616674"/>
                  <a:chExt cx="896449" cy="1326579"/>
                </a:xfrm>
              </p:grpSpPr>
              <p:sp>
                <p:nvSpPr>
                  <p:cNvPr id="219" name="矩形 218"/>
                  <p:cNvSpPr/>
                  <p:nvPr/>
                </p:nvSpPr>
                <p:spPr>
                  <a:xfrm>
                    <a:off x="1507986" y="1616674"/>
                    <a:ext cx="896449" cy="13265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20" name="矩形 219"/>
                  <p:cNvSpPr/>
                  <p:nvPr/>
                </p:nvSpPr>
                <p:spPr>
                  <a:xfrm>
                    <a:off x="1606461" y="1734901"/>
                    <a:ext cx="671107" cy="9641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221" name="矩形 220"/>
                  <p:cNvSpPr/>
                  <p:nvPr/>
                </p:nvSpPr>
                <p:spPr>
                  <a:xfrm>
                    <a:off x="2005286" y="2351952"/>
                    <a:ext cx="267285" cy="3475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cxnSp>
              <p:nvCxnSpPr>
                <p:cNvPr id="217" name="直线连接符 216"/>
                <p:cNvCxnSpPr>
                  <a:stCxn id="173" idx="1"/>
                </p:cNvCxnSpPr>
                <p:nvPr/>
              </p:nvCxnSpPr>
              <p:spPr>
                <a:xfrm flipV="1">
                  <a:off x="4101625" y="2255497"/>
                  <a:ext cx="619075" cy="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8" name="矩形 217"/>
                <p:cNvSpPr/>
                <p:nvPr/>
              </p:nvSpPr>
              <p:spPr>
                <a:xfrm>
                  <a:off x="4486314" y="2423085"/>
                  <a:ext cx="252973" cy="237511"/>
                </a:xfrm>
                <a:prstGeom prst="rect">
                  <a:avLst/>
                </a:prstGeom>
              </p:spPr>
              <p:txBody>
                <a:bodyPr wrap="none">
                  <a:spAutoFit/>
                </a:bodyPr>
                <a:lstStyle/>
                <a:p>
                  <a:r>
                    <a:rPr lang="en-US" altLang="zh-CN" dirty="0" smtClean="0">
                      <a:ln w="0"/>
                      <a:solidFill>
                        <a:srgbClr val="FF0000"/>
                      </a:solidFill>
                      <a:effectLst>
                        <a:outerShdw blurRad="38100" dist="25400" dir="5400000" algn="ctr" rotWithShape="0">
                          <a:srgbClr val="6E747A">
                            <a:alpha val="43000"/>
                          </a:srgbClr>
                        </a:outerShdw>
                      </a:effectLst>
                    </a:rPr>
                    <a:t>B</a:t>
                  </a:r>
                  <a:endParaRPr lang="zh-CN" altLang="en-US" dirty="0">
                    <a:solidFill>
                      <a:srgbClr val="FF0000"/>
                    </a:solidFill>
                  </a:endParaRPr>
                </a:p>
              </p:txBody>
            </p:sp>
          </p:grpSp>
          <p:cxnSp>
            <p:nvCxnSpPr>
              <p:cNvPr id="214" name="直线箭头连接符 213"/>
              <p:cNvCxnSpPr/>
              <p:nvPr/>
            </p:nvCxnSpPr>
            <p:spPr>
              <a:xfrm flipH="1">
                <a:off x="6666321" y="2644370"/>
                <a:ext cx="371034" cy="208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p:nvPr/>
            </p:nvCxnSpPr>
            <p:spPr>
              <a:xfrm flipV="1">
                <a:off x="7653846" y="1983902"/>
                <a:ext cx="454065" cy="1431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1" name="组 160"/>
            <p:cNvGrpSpPr/>
            <p:nvPr/>
          </p:nvGrpSpPr>
          <p:grpSpPr>
            <a:xfrm>
              <a:off x="2478673" y="4299505"/>
              <a:ext cx="5861752" cy="2201615"/>
              <a:chOff x="2903891" y="3768313"/>
              <a:chExt cx="4417607" cy="1636292"/>
            </a:xfrm>
          </p:grpSpPr>
          <p:sp>
            <p:nvSpPr>
              <p:cNvPr id="201" name="矩形 200"/>
              <p:cNvSpPr/>
              <p:nvPr/>
            </p:nvSpPr>
            <p:spPr>
              <a:xfrm>
                <a:off x="2903891" y="3768313"/>
                <a:ext cx="629220" cy="235483"/>
              </a:xfrm>
              <a:prstGeom prst="rect">
                <a:avLst/>
              </a:prstGeom>
            </p:spPr>
            <p:txBody>
              <a:bodyPr wrap="none">
                <a:spAutoFit/>
              </a:bodyPr>
              <a:lstStyle/>
              <a:p>
                <a:pPr algn="ctr"/>
                <a:r>
                  <a:rPr lang="en-US" altLang="zh-CN" dirty="0" smtClean="0">
                    <a:ln w="0"/>
                    <a:solidFill>
                      <a:srgbClr val="FF0000"/>
                    </a:solidFill>
                    <a:effectLst>
                      <a:outerShdw blurRad="38100" dist="25400" dir="5400000" algn="ctr" rotWithShape="0">
                        <a:srgbClr val="6E747A">
                          <a:alpha val="43000"/>
                        </a:srgbClr>
                      </a:outerShdw>
                    </a:effectLst>
                  </a:rPr>
                  <a:t>B(front</a:t>
                </a:r>
                <a:r>
                  <a:rPr lang="en-US" altLang="zh-CN" dirty="0">
                    <a:ln w="0"/>
                    <a:solidFill>
                      <a:srgbClr val="FF0000"/>
                    </a:solidFill>
                    <a:effectLst>
                      <a:outerShdw blurRad="38100" dist="25400" dir="5400000" algn="ctr" rotWithShape="0">
                        <a:srgbClr val="6E747A">
                          <a:alpha val="43000"/>
                        </a:srgbClr>
                      </a:outerShdw>
                    </a:effectLst>
                  </a:rPr>
                  <a:t>)</a:t>
                </a:r>
                <a:endParaRPr lang="zh-CN" altLang="en-US" dirty="0">
                  <a:ln w="0"/>
                  <a:solidFill>
                    <a:srgbClr val="FF0000"/>
                  </a:solidFill>
                  <a:effectLst>
                    <a:outerShdw blurRad="38100" dist="25400" dir="5400000" algn="ctr" rotWithShape="0">
                      <a:srgbClr val="6E747A">
                        <a:alpha val="43000"/>
                      </a:srgbClr>
                    </a:outerShdw>
                  </a:effectLst>
                </a:endParaRPr>
              </a:p>
            </p:txBody>
          </p:sp>
          <p:sp>
            <p:nvSpPr>
              <p:cNvPr id="202" name="文本框 201"/>
              <p:cNvSpPr txBox="1"/>
              <p:nvPr/>
            </p:nvSpPr>
            <p:spPr>
              <a:xfrm>
                <a:off x="4425405" y="5004284"/>
                <a:ext cx="646010" cy="400321"/>
              </a:xfrm>
              <a:prstGeom prst="rect">
                <a:avLst/>
              </a:prstGeom>
              <a:noFill/>
            </p:spPr>
            <p:txBody>
              <a:bodyPr wrap="none" rtlCol="0">
                <a:spAutoFit/>
              </a:bodyPr>
              <a:lstStyle/>
              <a:p>
                <a:r>
                  <a:rPr lang="en-US" altLang="zh-CN" dirty="0" smtClean="0">
                    <a:ln w="0"/>
                    <a:solidFill>
                      <a:srgbClr val="FF0000"/>
                    </a:solidFill>
                    <a:effectLst>
                      <a:outerShdw blurRad="38100" dist="25400" dir="5400000" algn="ctr" rotWithShape="0">
                        <a:srgbClr val="6E747A">
                          <a:alpha val="43000"/>
                        </a:srgbClr>
                      </a:outerShdw>
                    </a:effectLst>
                  </a:rPr>
                  <a:t>B(back)</a:t>
                </a:r>
                <a:endParaRPr lang="zh-CN" altLang="en-US" dirty="0">
                  <a:ln w="0"/>
                  <a:solidFill>
                    <a:srgbClr val="FF0000"/>
                  </a:solidFill>
                  <a:effectLst>
                    <a:outerShdw blurRad="38100" dist="25400" dir="5400000" algn="ctr" rotWithShape="0">
                      <a:srgbClr val="6E747A">
                        <a:alpha val="43000"/>
                      </a:srgbClr>
                    </a:outerShdw>
                  </a:effectLst>
                </a:endParaRPr>
              </a:p>
              <a:p>
                <a:endParaRPr kumimoji="1" lang="zh-CN" altLang="en-US" dirty="0"/>
              </a:p>
            </p:txBody>
          </p:sp>
          <p:grpSp>
            <p:nvGrpSpPr>
              <p:cNvPr id="203" name="组 202"/>
              <p:cNvGrpSpPr/>
              <p:nvPr/>
            </p:nvGrpSpPr>
            <p:grpSpPr>
              <a:xfrm>
                <a:off x="3465145" y="4073025"/>
                <a:ext cx="3856353" cy="1266092"/>
                <a:chOff x="425222" y="3622423"/>
                <a:chExt cx="3856353" cy="1266092"/>
              </a:xfrm>
            </p:grpSpPr>
            <p:grpSp>
              <p:nvGrpSpPr>
                <p:cNvPr id="206" name="组 205"/>
                <p:cNvGrpSpPr/>
                <p:nvPr/>
              </p:nvGrpSpPr>
              <p:grpSpPr>
                <a:xfrm>
                  <a:off x="425222" y="3622423"/>
                  <a:ext cx="829994" cy="1266092"/>
                  <a:chOff x="450166" y="1702191"/>
                  <a:chExt cx="858129" cy="1266092"/>
                </a:xfrm>
              </p:grpSpPr>
              <p:sp>
                <p:nvSpPr>
                  <p:cNvPr id="209" name="矩形 208"/>
                  <p:cNvSpPr/>
                  <p:nvPr/>
                </p:nvSpPr>
                <p:spPr>
                  <a:xfrm>
                    <a:off x="450166" y="1702191"/>
                    <a:ext cx="858129" cy="12660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10" name="矩形 209"/>
                  <p:cNvSpPr/>
                  <p:nvPr/>
                </p:nvSpPr>
                <p:spPr>
                  <a:xfrm>
                    <a:off x="548640" y="1814732"/>
                    <a:ext cx="633045" cy="9143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11" name="矩形 210"/>
                  <p:cNvSpPr/>
                  <p:nvPr/>
                </p:nvSpPr>
                <p:spPr>
                  <a:xfrm>
                    <a:off x="992429" y="2515555"/>
                    <a:ext cx="189256" cy="213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cxnSp>
              <p:nvCxnSpPr>
                <p:cNvPr id="207" name="直线连接符 206"/>
                <p:cNvCxnSpPr>
                  <a:stCxn id="184" idx="1"/>
                  <a:endCxn id="184" idx="3"/>
                </p:cNvCxnSpPr>
                <p:nvPr/>
              </p:nvCxnSpPr>
              <p:spPr>
                <a:xfrm>
                  <a:off x="4281575" y="4617317"/>
                  <a:ext cx="0" cy="6950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714243" y="3928351"/>
                  <a:ext cx="245644" cy="235483"/>
                </a:xfrm>
                <a:prstGeom prst="rect">
                  <a:avLst/>
                </a:prstGeom>
              </p:spPr>
              <p:txBody>
                <a:bodyPr wrap="none">
                  <a:spAutoFit/>
                </a:bodyPr>
                <a:lstStyle/>
                <a:p>
                  <a:r>
                    <a:rPr lang="en-US" altLang="zh-CN" dirty="0">
                      <a:ln w="0"/>
                      <a:solidFill>
                        <a:srgbClr val="FF0000"/>
                      </a:solidFill>
                      <a:effectLst>
                        <a:outerShdw blurRad="38100" dist="25400" dir="5400000" algn="ctr" rotWithShape="0">
                          <a:srgbClr val="6E747A">
                            <a:alpha val="43000"/>
                          </a:srgbClr>
                        </a:outerShdw>
                      </a:effectLst>
                    </a:rPr>
                    <a:t>A</a:t>
                  </a:r>
                  <a:endParaRPr lang="zh-CN" altLang="en-US" dirty="0">
                    <a:solidFill>
                      <a:srgbClr val="FF0000"/>
                    </a:solidFill>
                  </a:endParaRPr>
                </a:p>
              </p:txBody>
            </p:sp>
          </p:grpSp>
          <p:cxnSp>
            <p:nvCxnSpPr>
              <p:cNvPr id="204" name="直线箭头连接符 203"/>
              <p:cNvCxnSpPr>
                <a:stCxn id="81" idx="1"/>
              </p:cNvCxnSpPr>
              <p:nvPr/>
            </p:nvCxnSpPr>
            <p:spPr>
              <a:xfrm flipH="1" flipV="1">
                <a:off x="3137836" y="3966627"/>
                <a:ext cx="425388" cy="328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p:nvPr/>
            </p:nvCxnSpPr>
            <p:spPr>
              <a:xfrm>
                <a:off x="4107800" y="5007332"/>
                <a:ext cx="361071" cy="1664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文本框 161"/>
            <p:cNvSpPr txBox="1"/>
            <p:nvPr/>
          </p:nvSpPr>
          <p:spPr>
            <a:xfrm>
              <a:off x="3710377" y="3984573"/>
              <a:ext cx="1063103" cy="538627"/>
            </a:xfrm>
            <a:prstGeom prst="rect">
              <a:avLst/>
            </a:prstGeom>
            <a:noFill/>
          </p:spPr>
          <p:txBody>
            <a:bodyPr wrap="square" rtlCol="0">
              <a:spAutoFit/>
            </a:bodyPr>
            <a:lstStyle/>
            <a:p>
              <a:r>
                <a:rPr kumimoji="1" lang="en-US" altLang="zh-CN" smtClean="0"/>
                <a:t>B </a:t>
              </a:r>
              <a:r>
                <a:rPr kumimoji="1" lang="en-US" altLang="zh-CN" dirty="0" smtClean="0"/>
                <a:t>clicks the button</a:t>
              </a:r>
              <a:endParaRPr kumimoji="1" lang="zh-CN" altLang="en-US" dirty="0"/>
            </a:p>
          </p:txBody>
        </p:sp>
        <p:cxnSp>
          <p:nvCxnSpPr>
            <p:cNvPr id="163" name="直线箭头连接符 162"/>
            <p:cNvCxnSpPr/>
            <p:nvPr/>
          </p:nvCxnSpPr>
          <p:spPr>
            <a:xfrm>
              <a:off x="4578091" y="3780046"/>
              <a:ext cx="3080720" cy="1591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组 163"/>
            <p:cNvGrpSpPr/>
            <p:nvPr/>
          </p:nvGrpSpPr>
          <p:grpSpPr>
            <a:xfrm>
              <a:off x="7270767" y="4241828"/>
              <a:ext cx="3048224" cy="2077530"/>
              <a:chOff x="6787147" y="3665878"/>
              <a:chExt cx="2531494" cy="1649204"/>
            </a:xfrm>
          </p:grpSpPr>
          <p:grpSp>
            <p:nvGrpSpPr>
              <p:cNvPr id="188" name="组 187"/>
              <p:cNvGrpSpPr/>
              <p:nvPr/>
            </p:nvGrpSpPr>
            <p:grpSpPr>
              <a:xfrm>
                <a:off x="7028623" y="3665878"/>
                <a:ext cx="1419408" cy="1608768"/>
                <a:chOff x="3394954" y="1369338"/>
                <a:chExt cx="1423001" cy="1547509"/>
              </a:xfrm>
            </p:grpSpPr>
            <p:grpSp>
              <p:nvGrpSpPr>
                <p:cNvPr id="196" name="组 195"/>
                <p:cNvGrpSpPr/>
                <p:nvPr/>
              </p:nvGrpSpPr>
              <p:grpSpPr>
                <a:xfrm>
                  <a:off x="3937556" y="1653460"/>
                  <a:ext cx="880399" cy="1263387"/>
                  <a:chOff x="1453077" y="1642881"/>
                  <a:chExt cx="910243" cy="1263387"/>
                </a:xfrm>
              </p:grpSpPr>
              <p:sp>
                <p:nvSpPr>
                  <p:cNvPr id="199" name="矩形 198"/>
                  <p:cNvSpPr/>
                  <p:nvPr/>
                </p:nvSpPr>
                <p:spPr>
                  <a:xfrm>
                    <a:off x="1453077" y="1642881"/>
                    <a:ext cx="910243" cy="1263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0" name="矩形 199"/>
                  <p:cNvSpPr/>
                  <p:nvPr/>
                </p:nvSpPr>
                <p:spPr>
                  <a:xfrm>
                    <a:off x="1551551" y="1755422"/>
                    <a:ext cx="676792" cy="9143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grpSp>
            <p:cxnSp>
              <p:nvCxnSpPr>
                <p:cNvPr id="197" name="直线连接符 196"/>
                <p:cNvCxnSpPr/>
                <p:nvPr/>
              </p:nvCxnSpPr>
              <p:spPr>
                <a:xfrm flipV="1">
                  <a:off x="4032802" y="2219844"/>
                  <a:ext cx="642848" cy="335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3394954" y="1369338"/>
                  <a:ext cx="698239" cy="241940"/>
                </a:xfrm>
                <a:prstGeom prst="rect">
                  <a:avLst/>
                </a:prstGeom>
              </p:spPr>
              <p:txBody>
                <a:bodyPr wrap="square">
                  <a:spAutoFit/>
                </a:bodyPr>
                <a:lstStyle/>
                <a:p>
                  <a:r>
                    <a:rPr lang="en-US" altLang="zh-CN" dirty="0" smtClean="0">
                      <a:ln w="0"/>
                      <a:solidFill>
                        <a:srgbClr val="FF0000"/>
                      </a:solidFill>
                      <a:effectLst>
                        <a:outerShdw blurRad="38100" dist="25400" dir="5400000" algn="ctr" rotWithShape="0">
                          <a:srgbClr val="6E747A">
                            <a:alpha val="43000"/>
                          </a:srgbClr>
                        </a:outerShdw>
                      </a:effectLst>
                    </a:rPr>
                    <a:t>B(front)</a:t>
                  </a:r>
                  <a:endParaRPr lang="zh-CN" altLang="en-US" dirty="0">
                    <a:solidFill>
                      <a:srgbClr val="FF0000"/>
                    </a:solidFill>
                  </a:endParaRPr>
                </a:p>
              </p:txBody>
            </p:sp>
          </p:grpSp>
          <p:cxnSp>
            <p:nvCxnSpPr>
              <p:cNvPr id="191" name="直线箭头连接符 190"/>
              <p:cNvCxnSpPr/>
              <p:nvPr/>
            </p:nvCxnSpPr>
            <p:spPr>
              <a:xfrm flipV="1">
                <a:off x="8220585" y="4132349"/>
                <a:ext cx="393406" cy="156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p:nvPr/>
            </p:nvCxnSpPr>
            <p:spPr>
              <a:xfrm flipH="1">
                <a:off x="7379939" y="4759188"/>
                <a:ext cx="369092" cy="174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矩形 192"/>
              <p:cNvSpPr/>
              <p:nvPr/>
            </p:nvSpPr>
            <p:spPr>
              <a:xfrm>
                <a:off x="6787147" y="4858176"/>
                <a:ext cx="711885" cy="427578"/>
              </a:xfrm>
              <a:prstGeom prst="rect">
                <a:avLst/>
              </a:prstGeom>
            </p:spPr>
            <p:txBody>
              <a:bodyPr wrap="none">
                <a:spAutoFit/>
              </a:bodyPr>
              <a:lstStyle/>
              <a:p>
                <a:r>
                  <a:rPr lang="en-US" altLang="zh-CN" dirty="0" smtClean="0">
                    <a:ln w="0"/>
                    <a:solidFill>
                      <a:srgbClr val="FF0000"/>
                    </a:solidFill>
                    <a:effectLst>
                      <a:outerShdw blurRad="38100" dist="25400" dir="5400000" algn="ctr" rotWithShape="0">
                        <a:srgbClr val="6E747A">
                          <a:alpha val="43000"/>
                        </a:srgbClr>
                      </a:outerShdw>
                    </a:effectLst>
                  </a:rPr>
                  <a:t>A(back)</a:t>
                </a:r>
                <a:endParaRPr lang="zh-CN" altLang="en-US" dirty="0">
                  <a:solidFill>
                    <a:srgbClr val="FF0000"/>
                  </a:solidFill>
                </a:endParaRPr>
              </a:p>
              <a:p>
                <a:endParaRPr lang="zh-CN" altLang="en-US" dirty="0"/>
              </a:p>
            </p:txBody>
          </p:sp>
          <p:sp>
            <p:nvSpPr>
              <p:cNvPr id="194" name="矩形 193"/>
              <p:cNvSpPr/>
              <p:nvPr/>
            </p:nvSpPr>
            <p:spPr>
              <a:xfrm>
                <a:off x="8546452" y="3934115"/>
                <a:ext cx="737502" cy="251517"/>
              </a:xfrm>
              <a:prstGeom prst="rect">
                <a:avLst/>
              </a:prstGeom>
            </p:spPr>
            <p:txBody>
              <a:bodyPr wrap="none">
                <a:spAutoFit/>
              </a:bodyPr>
              <a:lstStyle/>
              <a:p>
                <a:r>
                  <a:rPr lang="en-US" altLang="zh-CN" dirty="0">
                    <a:ln w="0"/>
                    <a:solidFill>
                      <a:srgbClr val="FF0000"/>
                    </a:solidFill>
                    <a:effectLst>
                      <a:outerShdw blurRad="38100" dist="25400" dir="5400000" algn="ctr" rotWithShape="0">
                        <a:srgbClr val="6E747A">
                          <a:alpha val="43000"/>
                        </a:srgbClr>
                      </a:outerShdw>
                    </a:effectLst>
                  </a:rPr>
                  <a:t>A(front)</a:t>
                </a:r>
                <a:r>
                  <a:rPr lang="en-US" altLang="zh-CN" dirty="0">
                    <a:ln w="0"/>
                    <a:solidFill>
                      <a:schemeClr val="accent1"/>
                    </a:solidFill>
                    <a:effectLst>
                      <a:outerShdw blurRad="38100" dist="25400" dir="5400000" algn="ctr" rotWithShape="0">
                        <a:srgbClr val="6E747A">
                          <a:alpha val="43000"/>
                        </a:srgbClr>
                      </a:outerShdw>
                    </a:effectLst>
                  </a:rPr>
                  <a:t> </a:t>
                </a:r>
                <a:endParaRPr lang="zh-CN" altLang="en-US" dirty="0"/>
              </a:p>
            </p:txBody>
          </p:sp>
          <p:sp>
            <p:nvSpPr>
              <p:cNvPr id="195" name="矩形 194"/>
              <p:cNvSpPr/>
              <p:nvPr/>
            </p:nvSpPr>
            <p:spPr>
              <a:xfrm>
                <a:off x="8606756" y="5063565"/>
                <a:ext cx="711885" cy="251517"/>
              </a:xfrm>
              <a:prstGeom prst="rect">
                <a:avLst/>
              </a:prstGeom>
            </p:spPr>
            <p:txBody>
              <a:bodyPr wrap="none">
                <a:spAutoFit/>
              </a:bodyPr>
              <a:lstStyle/>
              <a:p>
                <a:r>
                  <a:rPr lang="en-US" altLang="zh-CN" dirty="0">
                    <a:ln w="0"/>
                    <a:solidFill>
                      <a:srgbClr val="FF0000"/>
                    </a:solidFill>
                    <a:effectLst>
                      <a:outerShdw blurRad="38100" dist="25400" dir="5400000" algn="ctr" rotWithShape="0">
                        <a:srgbClr val="6E747A">
                          <a:alpha val="43000"/>
                        </a:srgbClr>
                      </a:outerShdw>
                    </a:effectLst>
                  </a:rPr>
                  <a:t>B(back)</a:t>
                </a:r>
                <a:endParaRPr lang="zh-CN" altLang="en-US" dirty="0">
                  <a:solidFill>
                    <a:srgbClr val="FF0000"/>
                  </a:solidFill>
                </a:endParaRPr>
              </a:p>
            </p:txBody>
          </p:sp>
        </p:grpSp>
        <p:sp>
          <p:nvSpPr>
            <p:cNvPr id="165" name="文本框 164"/>
            <p:cNvSpPr txBox="1"/>
            <p:nvPr/>
          </p:nvSpPr>
          <p:spPr>
            <a:xfrm rot="1721847">
              <a:off x="4695698" y="4332276"/>
              <a:ext cx="3453132" cy="316840"/>
            </a:xfrm>
            <a:prstGeom prst="rect">
              <a:avLst/>
            </a:prstGeom>
            <a:noFill/>
          </p:spPr>
          <p:txBody>
            <a:bodyPr wrap="square" rtlCol="0">
              <a:spAutoFit/>
            </a:bodyPr>
            <a:lstStyle/>
            <a:p>
              <a:r>
                <a:rPr kumimoji="1" lang="en-US" altLang="zh-CN" dirty="0" smtClean="0"/>
                <a:t>A and B both click the button</a:t>
              </a:r>
              <a:endParaRPr kumimoji="1" lang="zh-CN" altLang="en-US" dirty="0"/>
            </a:p>
          </p:txBody>
        </p:sp>
        <p:sp>
          <p:nvSpPr>
            <p:cNvPr id="166" name="椭圆 165"/>
            <p:cNvSpPr/>
            <p:nvPr/>
          </p:nvSpPr>
          <p:spPr>
            <a:xfrm>
              <a:off x="3573391" y="3442029"/>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7" name="椭圆 166"/>
            <p:cNvSpPr/>
            <p:nvPr/>
          </p:nvSpPr>
          <p:spPr>
            <a:xfrm>
              <a:off x="3947660" y="3445634"/>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8" name="椭圆 167"/>
            <p:cNvSpPr/>
            <p:nvPr/>
          </p:nvSpPr>
          <p:spPr>
            <a:xfrm>
              <a:off x="4130210" y="3442029"/>
              <a:ext cx="130889" cy="13225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69" name="椭圆 168"/>
            <p:cNvSpPr/>
            <p:nvPr/>
          </p:nvSpPr>
          <p:spPr>
            <a:xfrm>
              <a:off x="8461742" y="3414618"/>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0" name="椭圆 169"/>
            <p:cNvSpPr/>
            <p:nvPr/>
          </p:nvSpPr>
          <p:spPr>
            <a:xfrm>
              <a:off x="8637760" y="3414221"/>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1" name="椭圆 170"/>
            <p:cNvSpPr/>
            <p:nvPr/>
          </p:nvSpPr>
          <p:spPr>
            <a:xfrm>
              <a:off x="8278985" y="3414221"/>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2" name="椭圆 171"/>
            <p:cNvSpPr/>
            <p:nvPr/>
          </p:nvSpPr>
          <p:spPr>
            <a:xfrm>
              <a:off x="9009798" y="3415557"/>
              <a:ext cx="130889" cy="13225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73" name="椭圆 172"/>
            <p:cNvSpPr/>
            <p:nvPr/>
          </p:nvSpPr>
          <p:spPr>
            <a:xfrm>
              <a:off x="8821671" y="3412844"/>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4" name="椭圆 173"/>
            <p:cNvSpPr/>
            <p:nvPr/>
          </p:nvSpPr>
          <p:spPr>
            <a:xfrm>
              <a:off x="3760525" y="3448879"/>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5" name="椭圆 174"/>
            <p:cNvSpPr/>
            <p:nvPr/>
          </p:nvSpPr>
          <p:spPr>
            <a:xfrm>
              <a:off x="3316338" y="6141668"/>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6" name="椭圆 175"/>
            <p:cNvSpPr/>
            <p:nvPr/>
          </p:nvSpPr>
          <p:spPr>
            <a:xfrm>
              <a:off x="3496179" y="6150260"/>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7" name="椭圆 176"/>
            <p:cNvSpPr/>
            <p:nvPr/>
          </p:nvSpPr>
          <p:spPr>
            <a:xfrm>
              <a:off x="3677580" y="6150260"/>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8" name="椭圆 177"/>
            <p:cNvSpPr/>
            <p:nvPr/>
          </p:nvSpPr>
          <p:spPr>
            <a:xfrm>
              <a:off x="3870981" y="6151825"/>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9" name="椭圆 178"/>
            <p:cNvSpPr/>
            <p:nvPr/>
          </p:nvSpPr>
          <p:spPr>
            <a:xfrm>
              <a:off x="4058852" y="6144487"/>
              <a:ext cx="130889" cy="13225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80" name="椭圆 179"/>
            <p:cNvSpPr/>
            <p:nvPr/>
          </p:nvSpPr>
          <p:spPr>
            <a:xfrm>
              <a:off x="9007078" y="6028679"/>
              <a:ext cx="130889" cy="13225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81" name="椭圆 180"/>
            <p:cNvSpPr/>
            <p:nvPr/>
          </p:nvSpPr>
          <p:spPr>
            <a:xfrm>
              <a:off x="8838624" y="6025673"/>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2" name="椭圆 181"/>
            <p:cNvSpPr/>
            <p:nvPr/>
          </p:nvSpPr>
          <p:spPr>
            <a:xfrm>
              <a:off x="8666078" y="6026889"/>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3" name="椭圆 182"/>
            <p:cNvSpPr/>
            <p:nvPr/>
          </p:nvSpPr>
          <p:spPr>
            <a:xfrm>
              <a:off x="8494518" y="6025673"/>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4" name="椭圆 183"/>
            <p:cNvSpPr/>
            <p:nvPr/>
          </p:nvSpPr>
          <p:spPr>
            <a:xfrm>
              <a:off x="8321257" y="6028744"/>
              <a:ext cx="130889" cy="1322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5" name="矩形 184"/>
            <p:cNvSpPr/>
            <p:nvPr/>
          </p:nvSpPr>
          <p:spPr>
            <a:xfrm>
              <a:off x="8838624" y="5673967"/>
              <a:ext cx="271881" cy="27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7" name="文本框 186"/>
            <p:cNvSpPr txBox="1"/>
            <p:nvPr/>
          </p:nvSpPr>
          <p:spPr>
            <a:xfrm>
              <a:off x="10392229" y="6516914"/>
              <a:ext cx="184731" cy="369332"/>
            </a:xfrm>
            <a:prstGeom prst="rect">
              <a:avLst/>
            </a:prstGeom>
            <a:noFill/>
          </p:spPr>
          <p:txBody>
            <a:bodyPr wrap="none" rtlCol="0">
              <a:spAutoFit/>
            </a:bodyPr>
            <a:lstStyle/>
            <a:p>
              <a:endParaRPr kumimoji="1" lang="zh-CN" altLang="en-US" dirty="0"/>
            </a:p>
          </p:txBody>
        </p:sp>
      </p:grpSp>
      <p:sp>
        <p:nvSpPr>
          <p:cNvPr id="109" name="Shape 109"/>
          <p:cNvSpPr txBox="1">
            <a:spLocks noGrp="1"/>
          </p:cNvSpPr>
          <p:nvPr>
            <p:ph type="title"/>
          </p:nvPr>
        </p:nvSpPr>
        <p:spPr>
          <a:xfrm>
            <a:off x="186056" y="551032"/>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ltLang="zh-CN" b="1" dirty="0" smtClean="0"/>
              <a:t>Dual</a:t>
            </a:r>
            <a:r>
              <a:rPr lang="zh-CN" altLang="en-US" b="1" dirty="0" smtClean="0"/>
              <a:t> </a:t>
            </a:r>
            <a:r>
              <a:rPr lang="en-US" altLang="zh-CN" b="1" dirty="0" smtClean="0"/>
              <a:t>camera</a:t>
            </a:r>
            <a:r>
              <a:rPr lang="en-US" b="1" dirty="0" smtClean="0"/>
              <a:t> Diagram</a:t>
            </a:r>
            <a:r>
              <a:rPr lang="en-US" altLang="zh-CN" dirty="0" smtClean="0"/>
              <a:t>:</a:t>
            </a:r>
            <a:endParaRPr lang="en-US" dirty="0"/>
          </a:p>
        </p:txBody>
      </p:sp>
      <p:sp>
        <p:nvSpPr>
          <p:cNvPr id="110" name="Shape 110"/>
          <p:cNvSpPr txBox="1"/>
          <p:nvPr/>
        </p:nvSpPr>
        <p:spPr>
          <a:xfrm>
            <a:off x="7086599" y="6003717"/>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9</a:t>
            </a:fld>
            <a:endParaRPr lang="en-US" sz="4400" b="1" i="0" u="none">
              <a:solidFill>
                <a:srgbClr val="D9D9D9"/>
              </a:solidFill>
              <a:latin typeface="Arial"/>
              <a:ea typeface="Arial"/>
              <a:cs typeface="Arial"/>
              <a:sym typeface="Arial"/>
            </a:endParaRPr>
          </a:p>
        </p:txBody>
      </p:sp>
      <p:sp>
        <p:nvSpPr>
          <p:cNvPr id="111" name="Shape 111"/>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cxnSp>
        <p:nvCxnSpPr>
          <p:cNvPr id="228" name="直线箭头连接符 227"/>
          <p:cNvCxnSpPr/>
          <p:nvPr/>
        </p:nvCxnSpPr>
        <p:spPr>
          <a:xfrm flipH="1" flipV="1">
            <a:off x="6001116" y="4020614"/>
            <a:ext cx="289669" cy="349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线箭头连接符 228"/>
          <p:cNvCxnSpPr/>
          <p:nvPr/>
        </p:nvCxnSpPr>
        <p:spPr>
          <a:xfrm>
            <a:off x="6939676" y="5281762"/>
            <a:ext cx="420303" cy="292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560552" y="1656505"/>
            <a:ext cx="830677" cy="307777"/>
          </a:xfrm>
          <a:prstGeom prst="rect">
            <a:avLst/>
          </a:prstGeom>
        </p:spPr>
        <p:txBody>
          <a:bodyPr wrap="none">
            <a:spAutoFit/>
          </a:bodyPr>
          <a:lstStyle/>
          <a:p>
            <a:r>
              <a:rPr lang="en-US" altLang="zh-CN" dirty="0">
                <a:ln w="0"/>
                <a:solidFill>
                  <a:srgbClr val="FF0000"/>
                </a:solidFill>
                <a:effectLst>
                  <a:outerShdw blurRad="38100" dist="25400" dir="5400000" algn="ctr" rotWithShape="0">
                    <a:srgbClr val="6E747A">
                      <a:alpha val="43000"/>
                    </a:srgbClr>
                  </a:outerShdw>
                </a:effectLst>
              </a:rPr>
              <a:t>A(front)</a:t>
            </a:r>
            <a:r>
              <a:rPr lang="en-US" altLang="zh-CN" dirty="0">
                <a:ln w="0"/>
                <a:solidFill>
                  <a:schemeClr val="accent1"/>
                </a:solidFill>
                <a:effectLst>
                  <a:outerShdw blurRad="38100" dist="25400" dir="5400000" algn="ctr" rotWithShape="0">
                    <a:srgbClr val="6E747A">
                      <a:alpha val="43000"/>
                    </a:srgbClr>
                  </a:outerShdw>
                </a:effectLst>
              </a:rPr>
              <a:t> </a:t>
            </a:r>
            <a:endParaRPr lang="zh-CN" altLang="en-US" dirty="0"/>
          </a:p>
        </p:txBody>
      </p:sp>
      <p:sp>
        <p:nvSpPr>
          <p:cNvPr id="81" name="矩形 80"/>
          <p:cNvSpPr/>
          <p:nvPr/>
        </p:nvSpPr>
        <p:spPr>
          <a:xfrm>
            <a:off x="1634427" y="4362345"/>
            <a:ext cx="231523" cy="257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2" name="矩形 81"/>
          <p:cNvSpPr/>
          <p:nvPr/>
        </p:nvSpPr>
        <p:spPr>
          <a:xfrm>
            <a:off x="6303020" y="4271339"/>
            <a:ext cx="232062" cy="2529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3017</TotalTime>
  <Words>999</Words>
  <Application>Microsoft Macintosh PowerPoint</Application>
  <PresentationFormat>全屏显示(4:3)</PresentationFormat>
  <Paragraphs>129</Paragraphs>
  <Slides>15</Slides>
  <Notes>15</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15</vt:i4>
      </vt:variant>
    </vt:vector>
  </HeadingPairs>
  <TitlesOfParts>
    <vt:vector size="23" baseType="lpstr">
      <vt:lpstr>Century Schoolbook</vt:lpstr>
      <vt:lpstr>Heiti SC Light</vt:lpstr>
      <vt:lpstr>Noto Sans Symbols</vt:lpstr>
      <vt:lpstr>Times New Roman</vt:lpstr>
      <vt:lpstr>宋体</vt:lpstr>
      <vt:lpstr>Arial</vt:lpstr>
      <vt:lpstr>1_Blank Presentation</vt:lpstr>
      <vt:lpstr>Blank Presentation</vt:lpstr>
      <vt:lpstr>Peer To Peer Video Chat</vt:lpstr>
      <vt:lpstr>Product Highlights</vt:lpstr>
      <vt:lpstr>Demonstration</vt:lpstr>
      <vt:lpstr>Test results</vt:lpstr>
      <vt:lpstr>Lessons Learned</vt:lpstr>
      <vt:lpstr>Slides to be included but not presented</vt:lpstr>
      <vt:lpstr>Thank You</vt:lpstr>
      <vt:lpstr>Summary of progress   What we have accomplished:</vt:lpstr>
      <vt:lpstr>Dual camera Diagram:</vt:lpstr>
      <vt:lpstr>DEMO</vt:lpstr>
      <vt:lpstr>DEMO</vt:lpstr>
      <vt:lpstr>Testing conducted</vt:lpstr>
      <vt:lpstr>PowerPoint 演示文稿</vt:lpstr>
      <vt:lpstr>Sprint 4 Plan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Peer To Peer Video Chat</dc:title>
  <cp:lastModifiedBy>Microsoft Office 用户</cp:lastModifiedBy>
  <cp:revision>98</cp:revision>
  <dcterms:modified xsi:type="dcterms:W3CDTF">2016-12-11T22:15:31Z</dcterms:modified>
</cp:coreProperties>
</file>